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sldIdLst>
    <p:sldId id="256" r:id="rId2"/>
    <p:sldId id="257" r:id="rId3"/>
    <p:sldId id="258" r:id="rId4"/>
    <p:sldId id="262" r:id="rId5"/>
    <p:sldId id="259" r:id="rId6"/>
    <p:sldId id="260" r:id="rId7"/>
    <p:sldId id="261" r:id="rId8"/>
    <p:sldId id="264" r:id="rId9"/>
    <p:sldId id="263" r:id="rId10"/>
    <p:sldId id="265" r:id="rId11"/>
    <p:sldId id="267" r:id="rId12"/>
    <p:sldId id="268" r:id="rId13"/>
    <p:sldId id="269" r:id="rId14"/>
    <p:sldId id="274" r:id="rId15"/>
    <p:sldId id="276" r:id="rId16"/>
    <p:sldId id="270" r:id="rId17"/>
    <p:sldId id="273" r:id="rId18"/>
    <p:sldId id="272" r:id="rId19"/>
    <p:sldId id="271" r:id="rId20"/>
    <p:sldId id="309" r:id="rId21"/>
    <p:sldId id="275" r:id="rId22"/>
    <p:sldId id="277" r:id="rId23"/>
    <p:sldId id="286" r:id="rId24"/>
    <p:sldId id="279" r:id="rId25"/>
    <p:sldId id="280" r:id="rId26"/>
    <p:sldId id="283" r:id="rId27"/>
    <p:sldId id="281" r:id="rId28"/>
    <p:sldId id="282" r:id="rId29"/>
    <p:sldId id="284" r:id="rId30"/>
    <p:sldId id="289" r:id="rId31"/>
    <p:sldId id="290" r:id="rId32"/>
    <p:sldId id="302" r:id="rId33"/>
    <p:sldId id="300" r:id="rId34"/>
    <p:sldId id="293" r:id="rId35"/>
    <p:sldId id="295" r:id="rId36"/>
    <p:sldId id="285" r:id="rId37"/>
    <p:sldId id="299" r:id="rId38"/>
    <p:sldId id="298" r:id="rId39"/>
    <p:sldId id="313" r:id="rId40"/>
    <p:sldId id="315" r:id="rId41"/>
    <p:sldId id="316" r:id="rId42"/>
    <p:sldId id="317" r:id="rId43"/>
    <p:sldId id="322" r:id="rId44"/>
    <p:sldId id="323" r:id="rId45"/>
    <p:sldId id="287" r:id="rId46"/>
    <p:sldId id="278" r:id="rId47"/>
    <p:sldId id="301" r:id="rId48"/>
    <p:sldId id="303" r:id="rId49"/>
    <p:sldId id="304" r:id="rId50"/>
    <p:sldId id="297" r:id="rId51"/>
    <p:sldId id="305" r:id="rId52"/>
    <p:sldId id="306" r:id="rId53"/>
    <p:sldId id="307" r:id="rId54"/>
    <p:sldId id="308" r:id="rId55"/>
    <p:sldId id="310" r:id="rId56"/>
    <p:sldId id="311" r:id="rId57"/>
    <p:sldId id="320" r:id="rId58"/>
    <p:sldId id="324" r:id="rId59"/>
    <p:sldId id="325" r:id="rId60"/>
    <p:sldId id="326" r:id="rId61"/>
    <p:sldId id="327" r:id="rId62"/>
    <p:sldId id="328"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D930C3-08A0-4486-A1D2-9E8F6FD94FCF}">
          <p14:sldIdLst>
            <p14:sldId id="256"/>
            <p14:sldId id="257"/>
          </p14:sldIdLst>
        </p14:section>
        <p14:section name="Optical Components" id="{F9369783-EDB4-4B44-925D-AD555A5B9B8A}">
          <p14:sldIdLst>
            <p14:sldId id="258"/>
            <p14:sldId id="262"/>
            <p14:sldId id="259"/>
            <p14:sldId id="260"/>
            <p14:sldId id="261"/>
            <p14:sldId id="264"/>
            <p14:sldId id="263"/>
            <p14:sldId id="265"/>
            <p14:sldId id="267"/>
            <p14:sldId id="268"/>
            <p14:sldId id="269"/>
            <p14:sldId id="274"/>
            <p14:sldId id="276"/>
            <p14:sldId id="270"/>
            <p14:sldId id="273"/>
            <p14:sldId id="272"/>
            <p14:sldId id="271"/>
            <p14:sldId id="309"/>
            <p14:sldId id="275"/>
            <p14:sldId id="277"/>
          </p14:sldIdLst>
        </p14:section>
        <p14:section name="Linear axes" id="{5CB7A86F-749A-4999-ADF3-A156BF973352}">
          <p14:sldIdLst>
            <p14:sldId id="286"/>
            <p14:sldId id="279"/>
            <p14:sldId id="280"/>
            <p14:sldId id="283"/>
            <p14:sldId id="281"/>
            <p14:sldId id="282"/>
            <p14:sldId id="284"/>
            <p14:sldId id="289"/>
            <p14:sldId id="290"/>
            <p14:sldId id="302"/>
            <p14:sldId id="300"/>
            <p14:sldId id="293"/>
            <p14:sldId id="295"/>
            <p14:sldId id="285"/>
            <p14:sldId id="299"/>
            <p14:sldId id="298"/>
            <p14:sldId id="313"/>
          </p14:sldIdLst>
        </p14:section>
        <p14:section name="Assembling PCB" id="{2FD66070-41CE-43FA-AF93-3298C9D6504A}">
          <p14:sldIdLst>
            <p14:sldId id="315"/>
            <p14:sldId id="316"/>
            <p14:sldId id="317"/>
            <p14:sldId id="322"/>
            <p14:sldId id="323"/>
          </p14:sldIdLst>
        </p14:section>
        <p14:section name="Putting it all together" id="{CE2A2729-C703-427A-A24B-8F3CE5BCE1C9}">
          <p14:sldIdLst>
            <p14:sldId id="287"/>
            <p14:sldId id="278"/>
            <p14:sldId id="301"/>
            <p14:sldId id="303"/>
            <p14:sldId id="304"/>
            <p14:sldId id="297"/>
            <p14:sldId id="305"/>
            <p14:sldId id="306"/>
            <p14:sldId id="307"/>
            <p14:sldId id="308"/>
            <p14:sldId id="310"/>
            <p14:sldId id="311"/>
          </p14:sldIdLst>
        </p14:section>
        <p14:section name="Software and testing" id="{2C5056AF-E51D-47DE-B764-525F75A56875}">
          <p14:sldIdLst>
            <p14:sldId id="320"/>
            <p14:sldId id="324"/>
            <p14:sldId id="325"/>
            <p14:sldId id="326"/>
            <p14:sldId id="327"/>
            <p14:sldId id="32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bmember" initials="l" lastIdx="0" clrIdx="0">
    <p:extLst>
      <p:ext uri="{19B8F6BF-5375-455C-9EA6-DF929625EA0E}">
        <p15:presenceInfo xmlns:p15="http://schemas.microsoft.com/office/powerpoint/2012/main" userId="labmemb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E89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59" autoAdjust="0"/>
    <p:restoredTop sz="94660"/>
  </p:normalViewPr>
  <p:slideViewPr>
    <p:cSldViewPr snapToGrid="0">
      <p:cViewPr varScale="1">
        <p:scale>
          <a:sx n="114" d="100"/>
          <a:sy n="114" d="100"/>
        </p:scale>
        <p:origin x="744" y="114"/>
      </p:cViewPr>
      <p:guideLst/>
    </p:cSldViewPr>
  </p:slideViewPr>
  <p:notesTextViewPr>
    <p:cViewPr>
      <p:scale>
        <a:sx n="1" d="1"/>
        <a:sy n="1" d="1"/>
      </p:scale>
      <p:origin x="0" y="0"/>
    </p:cViewPr>
  </p:notesTextViewPr>
  <p:sorterViewPr>
    <p:cViewPr>
      <p:scale>
        <a:sx n="100" d="100"/>
        <a:sy n="100" d="100"/>
      </p:scale>
      <p:origin x="0" y="-51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5945C7-15C7-47AA-A4E2-58D6B2D12278}" type="datetimeFigureOut">
              <a:rPr lang="en-IL" smtClean="0"/>
              <a:t>23/11/2018</a:t>
            </a:fld>
            <a:endParaRPr lang="en-IL"/>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F9528C-82F7-43C0-B11F-FC1105C2A23D}" type="slidenum">
              <a:rPr lang="en-IL" smtClean="0"/>
              <a:t>‹#›</a:t>
            </a:fld>
            <a:endParaRPr lang="en-IL"/>
          </a:p>
        </p:txBody>
      </p:sp>
    </p:spTree>
    <p:extLst>
      <p:ext uri="{BB962C8B-B14F-4D97-AF65-F5344CB8AC3E}">
        <p14:creationId xmlns:p14="http://schemas.microsoft.com/office/powerpoint/2010/main" val="4064761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7B7E52D-268E-403F-AA6A-661DB3435C23}" type="datetime1">
              <a:rPr lang="en-US" smtClean="0"/>
              <a:t>11/23/2018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341E1A-3219-477A-8EDF-0FA7BCE8D9A8}" type="slidenum">
              <a:rPr lang="en-US" smtClean="0"/>
              <a:t>‹#›</a:t>
            </a:fld>
            <a:endParaRPr lang="en-US"/>
          </a:p>
        </p:txBody>
      </p:sp>
    </p:spTree>
    <p:extLst>
      <p:ext uri="{BB962C8B-B14F-4D97-AF65-F5344CB8AC3E}">
        <p14:creationId xmlns:p14="http://schemas.microsoft.com/office/powerpoint/2010/main" val="1882098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FAC240-9F87-4652-8825-31008BF99A58}" type="datetime1">
              <a:rPr lang="en-US" smtClean="0"/>
              <a:t>11/23/2018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341E1A-3219-477A-8EDF-0FA7BCE8D9A8}" type="slidenum">
              <a:rPr lang="en-US" smtClean="0"/>
              <a:t>‹#›</a:t>
            </a:fld>
            <a:endParaRPr lang="en-US"/>
          </a:p>
        </p:txBody>
      </p:sp>
    </p:spTree>
    <p:extLst>
      <p:ext uri="{BB962C8B-B14F-4D97-AF65-F5344CB8AC3E}">
        <p14:creationId xmlns:p14="http://schemas.microsoft.com/office/powerpoint/2010/main" val="27754837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F5D992-6114-40AB-AD8B-4D8B9CBB736D}" type="datetime1">
              <a:rPr lang="en-US" smtClean="0"/>
              <a:t>11/23/2018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341E1A-3219-477A-8EDF-0FA7BCE8D9A8}" type="slidenum">
              <a:rPr lang="en-US" smtClean="0"/>
              <a:t>‹#›</a:t>
            </a:fld>
            <a:endParaRPr lang="en-US"/>
          </a:p>
        </p:txBody>
      </p:sp>
    </p:spTree>
    <p:extLst>
      <p:ext uri="{BB962C8B-B14F-4D97-AF65-F5344CB8AC3E}">
        <p14:creationId xmlns:p14="http://schemas.microsoft.com/office/powerpoint/2010/main" val="256803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C81FDF-0808-421A-A4CA-B4D1559F0CF9}" type="datetime1">
              <a:rPr lang="en-US" smtClean="0"/>
              <a:t>11/23/2018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341E1A-3219-477A-8EDF-0FA7BCE8D9A8}" type="slidenum">
              <a:rPr lang="en-US" smtClean="0"/>
              <a:t>‹#›</a:t>
            </a:fld>
            <a:endParaRPr lang="en-US"/>
          </a:p>
        </p:txBody>
      </p:sp>
    </p:spTree>
    <p:extLst>
      <p:ext uri="{BB962C8B-B14F-4D97-AF65-F5344CB8AC3E}">
        <p14:creationId xmlns:p14="http://schemas.microsoft.com/office/powerpoint/2010/main" val="3119921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F7B459C-3320-4692-8906-F2FB44C080B0}" type="datetime1">
              <a:rPr lang="en-US" smtClean="0"/>
              <a:t>11/23/2018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341E1A-3219-477A-8EDF-0FA7BCE8D9A8}" type="slidenum">
              <a:rPr lang="en-US" smtClean="0"/>
              <a:t>‹#›</a:t>
            </a:fld>
            <a:endParaRPr lang="en-US"/>
          </a:p>
        </p:txBody>
      </p:sp>
    </p:spTree>
    <p:extLst>
      <p:ext uri="{BB962C8B-B14F-4D97-AF65-F5344CB8AC3E}">
        <p14:creationId xmlns:p14="http://schemas.microsoft.com/office/powerpoint/2010/main" val="1880258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AC107E-DB8F-40AD-B87D-A1B639891182}" type="datetime1">
              <a:rPr lang="en-US" smtClean="0"/>
              <a:t>11/23/2018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341E1A-3219-477A-8EDF-0FA7BCE8D9A8}" type="slidenum">
              <a:rPr lang="en-US" smtClean="0"/>
              <a:t>‹#›</a:t>
            </a:fld>
            <a:endParaRPr lang="en-US"/>
          </a:p>
        </p:txBody>
      </p:sp>
    </p:spTree>
    <p:extLst>
      <p:ext uri="{BB962C8B-B14F-4D97-AF65-F5344CB8AC3E}">
        <p14:creationId xmlns:p14="http://schemas.microsoft.com/office/powerpoint/2010/main" val="3843999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F83A45-6D05-45CE-8179-5E02F282FE83}" type="datetime1">
              <a:rPr lang="en-US" smtClean="0"/>
              <a:t>11/23/2018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341E1A-3219-477A-8EDF-0FA7BCE8D9A8}" type="slidenum">
              <a:rPr lang="en-US" smtClean="0"/>
              <a:t>‹#›</a:t>
            </a:fld>
            <a:endParaRPr lang="en-US"/>
          </a:p>
        </p:txBody>
      </p:sp>
    </p:spTree>
    <p:extLst>
      <p:ext uri="{BB962C8B-B14F-4D97-AF65-F5344CB8AC3E}">
        <p14:creationId xmlns:p14="http://schemas.microsoft.com/office/powerpoint/2010/main" val="1571724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6E5A53-EB2A-4ACF-B974-7B10EF8E8713}" type="datetime1">
              <a:rPr lang="en-US" smtClean="0"/>
              <a:t>11/23/2018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341E1A-3219-477A-8EDF-0FA7BCE8D9A8}" type="slidenum">
              <a:rPr lang="en-US" smtClean="0"/>
              <a:t>‹#›</a:t>
            </a:fld>
            <a:endParaRPr lang="en-US"/>
          </a:p>
        </p:txBody>
      </p:sp>
    </p:spTree>
    <p:extLst>
      <p:ext uri="{BB962C8B-B14F-4D97-AF65-F5344CB8AC3E}">
        <p14:creationId xmlns:p14="http://schemas.microsoft.com/office/powerpoint/2010/main" val="2365364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A1BDF8-2BE0-4C21-B221-EA73DFC590CB}" type="datetime1">
              <a:rPr lang="en-US" smtClean="0"/>
              <a:t>11/23/2018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341E1A-3219-477A-8EDF-0FA7BCE8D9A8}" type="slidenum">
              <a:rPr lang="en-US" smtClean="0"/>
              <a:t>‹#›</a:t>
            </a:fld>
            <a:endParaRPr lang="en-US"/>
          </a:p>
        </p:txBody>
      </p:sp>
    </p:spTree>
    <p:extLst>
      <p:ext uri="{BB962C8B-B14F-4D97-AF65-F5344CB8AC3E}">
        <p14:creationId xmlns:p14="http://schemas.microsoft.com/office/powerpoint/2010/main" val="661299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B1D97C-96E5-4022-B2EC-216632DABACE}" type="datetime1">
              <a:rPr lang="en-US" smtClean="0"/>
              <a:t>11/23/2018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341E1A-3219-477A-8EDF-0FA7BCE8D9A8}" type="slidenum">
              <a:rPr lang="en-US" smtClean="0"/>
              <a:t>‹#›</a:t>
            </a:fld>
            <a:endParaRPr lang="en-US"/>
          </a:p>
        </p:txBody>
      </p:sp>
    </p:spTree>
    <p:extLst>
      <p:ext uri="{BB962C8B-B14F-4D97-AF65-F5344CB8AC3E}">
        <p14:creationId xmlns:p14="http://schemas.microsoft.com/office/powerpoint/2010/main" val="453141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A14E1FA-BBBF-4429-9DD3-162D266FA41F}" type="datetime1">
              <a:rPr lang="en-US" smtClean="0"/>
              <a:t>11/23/2018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341E1A-3219-477A-8EDF-0FA7BCE8D9A8}" type="slidenum">
              <a:rPr lang="en-US" smtClean="0"/>
              <a:t>‹#›</a:t>
            </a:fld>
            <a:endParaRPr lang="en-US"/>
          </a:p>
        </p:txBody>
      </p:sp>
    </p:spTree>
    <p:extLst>
      <p:ext uri="{BB962C8B-B14F-4D97-AF65-F5344CB8AC3E}">
        <p14:creationId xmlns:p14="http://schemas.microsoft.com/office/powerpoint/2010/main" val="2127364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7DF0F1-64FC-48DB-9E96-720F0CCA882C}" type="datetime1">
              <a:rPr lang="en-US" smtClean="0"/>
              <a:t>11/23/2018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341E1A-3219-477A-8EDF-0FA7BCE8D9A8}" type="slidenum">
              <a:rPr lang="en-US" smtClean="0"/>
              <a:t>‹#›</a:t>
            </a:fld>
            <a:endParaRPr lang="en-US"/>
          </a:p>
        </p:txBody>
      </p:sp>
    </p:spTree>
    <p:extLst>
      <p:ext uri="{BB962C8B-B14F-4D97-AF65-F5344CB8AC3E}">
        <p14:creationId xmlns:p14="http://schemas.microsoft.com/office/powerpoint/2010/main" val="1900872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thorlabs.com/thorproduct.cfm?partnumber=SM1A3TS" TargetMode="External"/><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3" Type="http://schemas.openxmlformats.org/officeDocument/2006/relationships/hyperlink" Target="https://www.thorlabs.com/thorproduct.cfm?partnumber=DG10-120" TargetMode="External"/><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hyperlink" Target="https://www.thorlabs.com/thorproduct.cfm?partnumber=ACL25416U"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3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63.jpeg"/><Relationship Id="rId4" Type="http://schemas.openxmlformats.org/officeDocument/2006/relationships/image" Target="../media/image62.jpeg"/></Relationships>
</file>

<file path=ppt/slides/_rels/slide3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jpeg"/></Relationships>
</file>

<file path=ppt/slides/_rels/slide3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3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3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78.jpeg"/></Relationships>
</file>

<file path=ppt/slides/_rels/slide3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jpeg"/><Relationship Id="rId7" Type="http://schemas.openxmlformats.org/officeDocument/2006/relationships/image" Target="../media/image86.jpeg"/><Relationship Id="rId2" Type="http://schemas.openxmlformats.org/officeDocument/2006/relationships/image" Target="../media/image81.jpeg"/><Relationship Id="rId1" Type="http://schemas.openxmlformats.org/officeDocument/2006/relationships/slideLayout" Target="../slideLayouts/slideLayout2.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3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youtu.be/f95i88OSWB4" TargetMode="External"/><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www.youtube.com/watch?v=y0InEFdWfZc" TargetMode="Externa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www.youtube.com/watch?v=89BHS9hfSUk" TargetMode="External"/><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2.xml"/><Relationship Id="rId5" Type="http://schemas.openxmlformats.org/officeDocument/2006/relationships/image" Target="../media/image99.jpeg"/><Relationship Id="rId4" Type="http://schemas.openxmlformats.org/officeDocument/2006/relationships/image" Target="../media/image98.jpeg"/></Relationships>
</file>

<file path=ppt/slides/_rels/slide48.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2.xml"/><Relationship Id="rId4" Type="http://schemas.openxmlformats.org/officeDocument/2006/relationships/image" Target="../media/image102.jpeg"/></Relationships>
</file>

<file path=ppt/slides/_rels/slide4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 Id="rId5" Type="http://schemas.openxmlformats.org/officeDocument/2006/relationships/image" Target="../media/image106.jpeg"/><Relationship Id="rId4" Type="http://schemas.openxmlformats.org/officeDocument/2006/relationships/image" Target="../media/image105.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108.jpeg"/><Relationship Id="rId7" Type="http://schemas.openxmlformats.org/officeDocument/2006/relationships/image" Target="../media/image112.jpe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s/_rels/slide51.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Layout" Target="../slideLayouts/slideLayout2.xml"/><Relationship Id="rId4" Type="http://schemas.openxmlformats.org/officeDocument/2006/relationships/image" Target="../media/image116.jpg"/></Relationships>
</file>

<file path=ppt/slides/_rels/slide5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53.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2.xml"/><Relationship Id="rId5" Type="http://schemas.openxmlformats.org/officeDocument/2006/relationships/image" Target="../media/image123.jpeg"/><Relationship Id="rId4" Type="http://schemas.openxmlformats.org/officeDocument/2006/relationships/image" Target="../media/image122.jpeg"/></Relationships>
</file>

<file path=ppt/slides/_rels/slide54.xml.rels><?xml version="1.0" encoding="UTF-8" standalone="yes"?>
<Relationships xmlns="http://schemas.openxmlformats.org/package/2006/relationships"><Relationship Id="rId3" Type="http://schemas.openxmlformats.org/officeDocument/2006/relationships/hyperlink" Target="https://www.digikey.com/products/en?keywords=CP-254S-M/M-ND" TargetMode="External"/><Relationship Id="rId2" Type="http://schemas.openxmlformats.org/officeDocument/2006/relationships/hyperlink" Target="https://www.digikey.com/products/en?keywords=Q549-ND" TargetMode="External"/><Relationship Id="rId1" Type="http://schemas.openxmlformats.org/officeDocument/2006/relationships/slideLayout" Target="../slideLayouts/slideLayout2.xml"/><Relationship Id="rId6" Type="http://schemas.openxmlformats.org/officeDocument/2006/relationships/hyperlink" Target="https://www.digikey.com/product-detail/en/qualtek/3025010-03/Q853-ND/4341883" TargetMode="External"/><Relationship Id="rId5" Type="http://schemas.openxmlformats.org/officeDocument/2006/relationships/hyperlink" Target="http://www.digikey.com/product-detail/en/advantech-corp/96PSA-A60W12V1-1/96PSA-A60W12V1-1-ND/5819370" TargetMode="External"/><Relationship Id="rId4" Type="http://schemas.openxmlformats.org/officeDocument/2006/relationships/hyperlink" Target="https://www.digikey.com/product-detail/en/cnc-tech/810-10053-00050/1175-1261-ND/3064992"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s://www.pjrc.com/teensy/td_download.html"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www.thorlabs.com/images/tabimages/cps532_profile.jpg"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Building the </a:t>
            </a:r>
            <a:r>
              <a:rPr lang="en-US" dirty="0" err="1"/>
              <a:t>OpenAutoScope</a:t>
            </a:r>
            <a:endParaRPr lang="en-US" dirty="0"/>
          </a:p>
        </p:txBody>
      </p:sp>
      <p:sp>
        <p:nvSpPr>
          <p:cNvPr id="3" name="Subtitle 2"/>
          <p:cNvSpPr>
            <a:spLocks noGrp="1"/>
          </p:cNvSpPr>
          <p:nvPr>
            <p:ph type="subTitle" idx="1"/>
          </p:nvPr>
        </p:nvSpPr>
        <p:spPr/>
        <p:txBody>
          <a:bodyPr>
            <a:normAutofit fontScale="70000" lnSpcReduction="20000"/>
          </a:bodyPr>
          <a:lstStyle/>
          <a:p>
            <a:endParaRPr lang="en-US" dirty="0"/>
          </a:p>
          <a:p>
            <a:r>
              <a:rPr lang="en-US" dirty="0"/>
              <a:t>2017 February</a:t>
            </a:r>
          </a:p>
          <a:p>
            <a:r>
              <a:rPr lang="en-US" dirty="0"/>
              <a:t>Update 2018 November</a:t>
            </a:r>
          </a:p>
          <a:p>
            <a:endParaRPr lang="en-US" dirty="0"/>
          </a:p>
          <a:p>
            <a:r>
              <a:rPr lang="en-US" dirty="0"/>
              <a:t>Contributors: Nathan Cermak, Philip Kidd, Stephanie Yu, Andrew </a:t>
            </a:r>
            <a:r>
              <a:rPr lang="en-US" dirty="0" err="1"/>
              <a:t>Bahle</a:t>
            </a:r>
            <a:endParaRPr lang="en-US" dirty="0"/>
          </a:p>
        </p:txBody>
      </p:sp>
      <p:sp>
        <p:nvSpPr>
          <p:cNvPr id="4" name="Slide Number Placeholder 3">
            <a:extLst>
              <a:ext uri="{FF2B5EF4-FFF2-40B4-BE49-F238E27FC236}">
                <a16:creationId xmlns:a16="http://schemas.microsoft.com/office/drawing/2014/main" id="{A593B7CE-D1F4-45EA-A3E8-77DB06A912F8}"/>
              </a:ext>
            </a:extLst>
          </p:cNvPr>
          <p:cNvSpPr>
            <a:spLocks noGrp="1"/>
          </p:cNvSpPr>
          <p:nvPr>
            <p:ph type="sldNum" sz="quarter" idx="12"/>
          </p:nvPr>
        </p:nvSpPr>
        <p:spPr/>
        <p:txBody>
          <a:bodyPr/>
          <a:lstStyle/>
          <a:p>
            <a:fld id="{E2341E1A-3219-477A-8EDF-0FA7BCE8D9A8}" type="slidenum">
              <a:rPr lang="en-US" smtClean="0"/>
              <a:t>1</a:t>
            </a:fld>
            <a:endParaRPr lang="en-US"/>
          </a:p>
        </p:txBody>
      </p:sp>
    </p:spTree>
    <p:extLst>
      <p:ext uri="{BB962C8B-B14F-4D97-AF65-F5344CB8AC3E}">
        <p14:creationId xmlns:p14="http://schemas.microsoft.com/office/powerpoint/2010/main" val="3134049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Attach dichroic piece to side of right-angle mirror holder (KCB1C)</a:t>
            </a:r>
          </a:p>
        </p:txBody>
      </p:sp>
      <p:grpSp>
        <p:nvGrpSpPr>
          <p:cNvPr id="3" name="Group 2"/>
          <p:cNvGrpSpPr/>
          <p:nvPr/>
        </p:nvGrpSpPr>
        <p:grpSpPr>
          <a:xfrm>
            <a:off x="4008664" y="2604403"/>
            <a:ext cx="4572000" cy="3744708"/>
            <a:chOff x="4033156" y="2490107"/>
            <a:chExt cx="4572000" cy="3744708"/>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43548" t="20202" b="11863"/>
            <a:stretch/>
          </p:blipFill>
          <p:spPr>
            <a:xfrm>
              <a:off x="4171949" y="2490107"/>
              <a:ext cx="3714750" cy="2514600"/>
            </a:xfrm>
            <a:prstGeom prst="rect">
              <a:avLst/>
            </a:prstGeom>
          </p:spPr>
        </p:pic>
        <p:sp>
          <p:nvSpPr>
            <p:cNvPr id="7" name="Rectangle 6"/>
            <p:cNvSpPr/>
            <p:nvPr/>
          </p:nvSpPr>
          <p:spPr>
            <a:xfrm>
              <a:off x="4033156" y="5065264"/>
              <a:ext cx="4572000" cy="1169551"/>
            </a:xfrm>
            <a:prstGeom prst="rect">
              <a:avLst/>
            </a:prstGeom>
          </p:spPr>
          <p:txBody>
            <a:bodyPr>
              <a:spAutoFit/>
            </a:bodyPr>
            <a:lstStyle/>
            <a:p>
              <a:pPr marL="342900" indent="-342900">
                <a:buAutoNum type="arabicParenR"/>
              </a:pPr>
              <a:r>
                <a:rPr lang="en-US" sz="1400" dirty="0"/>
                <a:t>Attach the 1.5” cage rods to the mirror holder, and tighten the set screws (red arrows), both top and bottom. </a:t>
              </a:r>
            </a:p>
            <a:p>
              <a:pPr marL="342900" indent="-342900">
                <a:buAutoNum type="arabicParenR"/>
              </a:pPr>
              <a:r>
                <a:rPr lang="en-US" sz="1400" dirty="0"/>
                <a:t>Screw in four ¼” cage rods onto the dichroic cube (green arrows). </a:t>
              </a:r>
            </a:p>
          </p:txBody>
        </p:sp>
        <p:cxnSp>
          <p:nvCxnSpPr>
            <p:cNvPr id="8" name="Straight Arrow Connector 7"/>
            <p:cNvCxnSpPr/>
            <p:nvPr/>
          </p:nvCxnSpPr>
          <p:spPr>
            <a:xfrm flipH="1">
              <a:off x="7119256" y="3371851"/>
              <a:ext cx="440871" cy="571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898820" y="2650673"/>
              <a:ext cx="440871" cy="571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082140" y="3924983"/>
              <a:ext cx="367394" cy="8368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082140" y="3429001"/>
              <a:ext cx="367394" cy="8368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086222" y="2775179"/>
              <a:ext cx="367394" cy="8368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107994" y="3261637"/>
              <a:ext cx="367394" cy="8368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AB29240E-5CDC-475C-A6CD-AFE42E27B7DB}"/>
              </a:ext>
            </a:extLst>
          </p:cNvPr>
          <p:cNvSpPr>
            <a:spLocks noGrp="1"/>
          </p:cNvSpPr>
          <p:nvPr>
            <p:ph type="sldNum" sz="quarter" idx="12"/>
          </p:nvPr>
        </p:nvSpPr>
        <p:spPr/>
        <p:txBody>
          <a:bodyPr/>
          <a:lstStyle/>
          <a:p>
            <a:fld id="{E2341E1A-3219-477A-8EDF-0FA7BCE8D9A8}" type="slidenum">
              <a:rPr lang="en-US" smtClean="0"/>
              <a:t>10</a:t>
            </a:fld>
            <a:endParaRPr lang="en-US"/>
          </a:p>
        </p:txBody>
      </p:sp>
    </p:spTree>
    <p:extLst>
      <p:ext uri="{BB962C8B-B14F-4D97-AF65-F5344CB8AC3E}">
        <p14:creationId xmlns:p14="http://schemas.microsoft.com/office/powerpoint/2010/main" val="643491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Add base to thick </a:t>
            </a:r>
            <a:r>
              <a:rPr lang="en-US" sz="3600" dirty="0" err="1"/>
              <a:t>cageplate</a:t>
            </a:r>
            <a:r>
              <a:rPr lang="en-US" sz="3600" dirty="0"/>
              <a:t> (CP02T) </a:t>
            </a:r>
            <a:br>
              <a:rPr lang="en-US" sz="3600" dirty="0"/>
            </a:br>
            <a:r>
              <a:rPr lang="en-US" sz="3600" dirty="0"/>
              <a:t>add cage rods to right-angle mirror (CM1-G01)</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t="20202" b="11863"/>
          <a:stretch/>
        </p:blipFill>
        <p:spPr>
          <a:xfrm>
            <a:off x="1281793" y="2612571"/>
            <a:ext cx="6580414" cy="2514600"/>
          </a:xfrm>
          <a:prstGeom prst="rect">
            <a:avLst/>
          </a:prstGeom>
        </p:spPr>
      </p:pic>
      <p:sp>
        <p:nvSpPr>
          <p:cNvPr id="7" name="TextBox 6"/>
          <p:cNvSpPr txBox="1"/>
          <p:nvPr/>
        </p:nvSpPr>
        <p:spPr>
          <a:xfrm>
            <a:off x="1281794" y="5127171"/>
            <a:ext cx="1431210" cy="954107"/>
          </a:xfrm>
          <a:prstGeom prst="rect">
            <a:avLst/>
          </a:prstGeom>
          <a:noFill/>
        </p:spPr>
        <p:txBody>
          <a:bodyPr wrap="square" rtlCol="0">
            <a:spAutoFit/>
          </a:bodyPr>
          <a:lstStyle/>
          <a:p>
            <a:r>
              <a:rPr lang="en-US" sz="1400" dirty="0"/>
              <a:t>1) Screw ¼” cage rods into right angle mirror  (CM1-G01)</a:t>
            </a:r>
          </a:p>
        </p:txBody>
      </p:sp>
      <p:sp>
        <p:nvSpPr>
          <p:cNvPr id="8" name="TextBox 7"/>
          <p:cNvSpPr txBox="1"/>
          <p:nvPr/>
        </p:nvSpPr>
        <p:spPr>
          <a:xfrm>
            <a:off x="2829153" y="5127171"/>
            <a:ext cx="2061253" cy="1169551"/>
          </a:xfrm>
          <a:prstGeom prst="rect">
            <a:avLst/>
          </a:prstGeom>
          <a:noFill/>
        </p:spPr>
        <p:txBody>
          <a:bodyPr wrap="square" rtlCol="0">
            <a:spAutoFit/>
          </a:bodyPr>
          <a:lstStyle/>
          <a:p>
            <a:r>
              <a:rPr lang="en-US" sz="1400" dirty="0"/>
              <a:t>2) Attach base (CPB1) to the underside of thick cage plate (CP02T). The CP02T has two setscrews on the side, not just one! </a:t>
            </a:r>
          </a:p>
        </p:txBody>
      </p:sp>
      <p:sp>
        <p:nvSpPr>
          <p:cNvPr id="3" name="Slide Number Placeholder 2">
            <a:extLst>
              <a:ext uri="{FF2B5EF4-FFF2-40B4-BE49-F238E27FC236}">
                <a16:creationId xmlns:a16="http://schemas.microsoft.com/office/drawing/2014/main" id="{9559A6F6-DA4F-4072-B430-3180BF395CD1}"/>
              </a:ext>
            </a:extLst>
          </p:cNvPr>
          <p:cNvSpPr>
            <a:spLocks noGrp="1"/>
          </p:cNvSpPr>
          <p:nvPr>
            <p:ph type="sldNum" sz="quarter" idx="12"/>
          </p:nvPr>
        </p:nvSpPr>
        <p:spPr/>
        <p:txBody>
          <a:bodyPr/>
          <a:lstStyle/>
          <a:p>
            <a:fld id="{E2341E1A-3219-477A-8EDF-0FA7BCE8D9A8}" type="slidenum">
              <a:rPr lang="en-US" smtClean="0"/>
              <a:t>11</a:t>
            </a:fld>
            <a:endParaRPr lang="en-US"/>
          </a:p>
        </p:txBody>
      </p:sp>
    </p:spTree>
    <p:extLst>
      <p:ext uri="{BB962C8B-B14F-4D97-AF65-F5344CB8AC3E}">
        <p14:creationId xmlns:p14="http://schemas.microsoft.com/office/powerpoint/2010/main" val="816269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the pieces</a:t>
            </a:r>
          </a:p>
        </p:txBody>
      </p:sp>
      <p:pic>
        <p:nvPicPr>
          <p:cNvPr id="4" name="Content Placeholder 4"/>
          <p:cNvPicPr>
            <a:picLocks noChangeAspect="1"/>
          </p:cNvPicPr>
          <p:nvPr/>
        </p:nvPicPr>
        <p:blipFill rotWithShape="1">
          <a:blip r:embed="rId2" cstate="print">
            <a:extLst>
              <a:ext uri="{28A0092B-C50C-407E-A947-70E740481C1C}">
                <a14:useLocalDpi xmlns:a14="http://schemas.microsoft.com/office/drawing/2010/main" val="0"/>
              </a:ext>
            </a:extLst>
          </a:blip>
          <a:srcRect t="32345"/>
          <a:stretch/>
        </p:blipFill>
        <p:spPr>
          <a:xfrm>
            <a:off x="1251151" y="2589948"/>
            <a:ext cx="6529413" cy="2484836"/>
          </a:xfrm>
          <a:prstGeom prst="rect">
            <a:avLst/>
          </a:prstGeom>
        </p:spPr>
      </p:pic>
      <p:sp>
        <p:nvSpPr>
          <p:cNvPr id="5" name="TextBox 4"/>
          <p:cNvSpPr txBox="1"/>
          <p:nvPr/>
        </p:nvSpPr>
        <p:spPr>
          <a:xfrm>
            <a:off x="1251151" y="5074784"/>
            <a:ext cx="6529413" cy="1384995"/>
          </a:xfrm>
          <a:prstGeom prst="rect">
            <a:avLst/>
          </a:prstGeom>
          <a:noFill/>
        </p:spPr>
        <p:txBody>
          <a:bodyPr wrap="square" rtlCol="0">
            <a:spAutoFit/>
          </a:bodyPr>
          <a:lstStyle/>
          <a:p>
            <a:r>
              <a:rPr lang="en-US" sz="1400" dirty="0"/>
              <a:t>Slide both sides into the thick cage plate. There will be a small gap on the side of the right angle mirror piece due to the lip of the CPB1 baseplate (this is fine). Tighten all eight set screws (red arrows) on both sides.</a:t>
            </a:r>
          </a:p>
          <a:p>
            <a:endParaRPr lang="en-US" sz="1400" dirty="0"/>
          </a:p>
          <a:p>
            <a:r>
              <a:rPr lang="en-US" sz="1400" dirty="0"/>
              <a:t>At this point, the entire unit should feel like one solid piece. If it doesn’t, check all the setscrews throughout and that the cage rods are screwed all the way in.</a:t>
            </a:r>
          </a:p>
        </p:txBody>
      </p:sp>
      <p:cxnSp>
        <p:nvCxnSpPr>
          <p:cNvPr id="6" name="Straight Arrow Connector 5"/>
          <p:cNvCxnSpPr/>
          <p:nvPr/>
        </p:nvCxnSpPr>
        <p:spPr>
          <a:xfrm flipH="1" flipV="1">
            <a:off x="3494315" y="4305188"/>
            <a:ext cx="285749" cy="70212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3282042" y="4305188"/>
            <a:ext cx="285749" cy="70212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3390902" y="3507157"/>
            <a:ext cx="206826" cy="37544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178628" y="3426308"/>
            <a:ext cx="202746" cy="45629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687DAC89-2E70-4A6F-BC4B-0FA58B734B39}"/>
              </a:ext>
            </a:extLst>
          </p:cNvPr>
          <p:cNvSpPr>
            <a:spLocks noGrp="1"/>
          </p:cNvSpPr>
          <p:nvPr>
            <p:ph type="sldNum" sz="quarter" idx="12"/>
          </p:nvPr>
        </p:nvSpPr>
        <p:spPr/>
        <p:txBody>
          <a:bodyPr/>
          <a:lstStyle/>
          <a:p>
            <a:fld id="{E2341E1A-3219-477A-8EDF-0FA7BCE8D9A8}" type="slidenum">
              <a:rPr lang="en-US" smtClean="0"/>
              <a:t>12</a:t>
            </a:fld>
            <a:endParaRPr lang="en-US"/>
          </a:p>
        </p:txBody>
      </p:sp>
    </p:spTree>
    <p:extLst>
      <p:ext uri="{BB962C8B-B14F-4D97-AF65-F5344CB8AC3E}">
        <p14:creationId xmlns:p14="http://schemas.microsoft.com/office/powerpoint/2010/main" val="3995669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Attach the objective via the objective thread adapter </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7072" t="36600"/>
          <a:stretch/>
        </p:blipFill>
        <p:spPr>
          <a:xfrm>
            <a:off x="1359353" y="2406788"/>
            <a:ext cx="6425294" cy="2763128"/>
          </a:xfrm>
        </p:spPr>
      </p:pic>
      <p:sp>
        <p:nvSpPr>
          <p:cNvPr id="5" name="TextBox 4"/>
          <p:cNvSpPr txBox="1"/>
          <p:nvPr/>
        </p:nvSpPr>
        <p:spPr>
          <a:xfrm>
            <a:off x="1355271" y="5169916"/>
            <a:ext cx="6429376" cy="523220"/>
          </a:xfrm>
          <a:prstGeom prst="rect">
            <a:avLst/>
          </a:prstGeom>
          <a:noFill/>
        </p:spPr>
        <p:txBody>
          <a:bodyPr wrap="square" rtlCol="0">
            <a:spAutoFit/>
          </a:bodyPr>
          <a:lstStyle/>
          <a:p>
            <a:r>
              <a:rPr lang="en-US" sz="1400" dirty="0"/>
              <a:t>Screw the thread adapter (</a:t>
            </a:r>
            <a:r>
              <a:rPr lang="en-US" sz="1400" u="sng" dirty="0">
                <a:hlinkClick r:id="rId3"/>
              </a:rPr>
              <a:t>SM1A3TS</a:t>
            </a:r>
            <a:r>
              <a:rPr lang="en-US" sz="1400" dirty="0"/>
              <a:t>) onto the right angle mirror mount, then screw the objective into that. </a:t>
            </a:r>
          </a:p>
        </p:txBody>
      </p:sp>
      <p:sp>
        <p:nvSpPr>
          <p:cNvPr id="3" name="Slide Number Placeholder 2">
            <a:extLst>
              <a:ext uri="{FF2B5EF4-FFF2-40B4-BE49-F238E27FC236}">
                <a16:creationId xmlns:a16="http://schemas.microsoft.com/office/drawing/2014/main" id="{C67D9CBC-FE96-4D3D-9FDC-5A1A8901C33C}"/>
              </a:ext>
            </a:extLst>
          </p:cNvPr>
          <p:cNvSpPr>
            <a:spLocks noGrp="1"/>
          </p:cNvSpPr>
          <p:nvPr>
            <p:ph type="sldNum" sz="quarter" idx="12"/>
          </p:nvPr>
        </p:nvSpPr>
        <p:spPr/>
        <p:txBody>
          <a:bodyPr/>
          <a:lstStyle/>
          <a:p>
            <a:fld id="{E2341E1A-3219-477A-8EDF-0FA7BCE8D9A8}" type="slidenum">
              <a:rPr lang="en-US" smtClean="0"/>
              <a:t>13</a:t>
            </a:fld>
            <a:endParaRPr lang="en-US"/>
          </a:p>
        </p:txBody>
      </p:sp>
    </p:spTree>
    <p:extLst>
      <p:ext uri="{BB962C8B-B14F-4D97-AF65-F5344CB8AC3E}">
        <p14:creationId xmlns:p14="http://schemas.microsoft.com/office/powerpoint/2010/main" val="1320265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Attach the other two bases (CPB1s)</a:t>
            </a:r>
          </a:p>
        </p:txBody>
      </p:sp>
      <p:pic>
        <p:nvPicPr>
          <p:cNvPr id="6"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6562" r="16242"/>
          <a:stretch/>
        </p:blipFill>
        <p:spPr>
          <a:xfrm>
            <a:off x="1972961" y="1825625"/>
            <a:ext cx="5198077" cy="4351338"/>
          </a:xfrm>
        </p:spPr>
      </p:pic>
      <p:cxnSp>
        <p:nvCxnSpPr>
          <p:cNvPr id="4" name="Straight Arrow Connector 3"/>
          <p:cNvCxnSpPr/>
          <p:nvPr/>
        </p:nvCxnSpPr>
        <p:spPr>
          <a:xfrm>
            <a:off x="4147457" y="3103564"/>
            <a:ext cx="655866" cy="2565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014106" y="3238500"/>
            <a:ext cx="813709" cy="69668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75090" y="2559278"/>
            <a:ext cx="1831596" cy="738664"/>
          </a:xfrm>
          <a:prstGeom prst="rect">
            <a:avLst/>
          </a:prstGeom>
          <a:noFill/>
        </p:spPr>
        <p:txBody>
          <a:bodyPr wrap="square" rtlCol="0">
            <a:spAutoFit/>
          </a:bodyPr>
          <a:lstStyle/>
          <a:p>
            <a:r>
              <a:rPr lang="en-US" sz="1400" dirty="0">
                <a:solidFill>
                  <a:srgbClr val="FF0000"/>
                </a:solidFill>
              </a:rPr>
              <a:t>Bolt these guys onto their cage plates from the underside.</a:t>
            </a:r>
          </a:p>
        </p:txBody>
      </p:sp>
      <p:sp>
        <p:nvSpPr>
          <p:cNvPr id="3" name="Slide Number Placeholder 2">
            <a:extLst>
              <a:ext uri="{FF2B5EF4-FFF2-40B4-BE49-F238E27FC236}">
                <a16:creationId xmlns:a16="http://schemas.microsoft.com/office/drawing/2014/main" id="{C4030F5C-A5DF-4DCF-AC0D-50EF3ECF8987}"/>
              </a:ext>
            </a:extLst>
          </p:cNvPr>
          <p:cNvSpPr>
            <a:spLocks noGrp="1"/>
          </p:cNvSpPr>
          <p:nvPr>
            <p:ph type="sldNum" sz="quarter" idx="12"/>
          </p:nvPr>
        </p:nvSpPr>
        <p:spPr/>
        <p:txBody>
          <a:bodyPr/>
          <a:lstStyle/>
          <a:p>
            <a:fld id="{E2341E1A-3219-477A-8EDF-0FA7BCE8D9A8}" type="slidenum">
              <a:rPr lang="en-US" smtClean="0"/>
              <a:t>14</a:t>
            </a:fld>
            <a:endParaRPr lang="en-US"/>
          </a:p>
        </p:txBody>
      </p:sp>
    </p:spTree>
    <p:extLst>
      <p:ext uri="{BB962C8B-B14F-4D97-AF65-F5344CB8AC3E}">
        <p14:creationId xmlns:p14="http://schemas.microsoft.com/office/powerpoint/2010/main" val="794608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28215"/>
          </a:xfrm>
        </p:spPr>
        <p:txBody>
          <a:bodyPr>
            <a:normAutofit/>
          </a:bodyPr>
          <a:lstStyle/>
          <a:p>
            <a:r>
              <a:rPr lang="en-US" sz="4000" dirty="0"/>
              <a:t>Attach the laser</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1995" r="19820"/>
          <a:stretch/>
        </p:blipFill>
        <p:spPr>
          <a:xfrm>
            <a:off x="628650" y="1478540"/>
            <a:ext cx="2295712" cy="1893911"/>
          </a:xfr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23934" r="11398"/>
          <a:stretch/>
        </p:blipFill>
        <p:spPr>
          <a:xfrm rot="10800000">
            <a:off x="3519837" y="4228968"/>
            <a:ext cx="2177351" cy="1893911"/>
          </a:xfrm>
          <a:prstGeom prst="rect">
            <a:avLst/>
          </a:prstGeom>
        </p:spPr>
      </p:pic>
      <p:grpSp>
        <p:nvGrpSpPr>
          <p:cNvPr id="3" name="Group 2"/>
          <p:cNvGrpSpPr/>
          <p:nvPr/>
        </p:nvGrpSpPr>
        <p:grpSpPr>
          <a:xfrm>
            <a:off x="3226508" y="1478540"/>
            <a:ext cx="2531641" cy="2376071"/>
            <a:chOff x="336180" y="1440593"/>
            <a:chExt cx="2531641" cy="2376071"/>
          </a:xfrm>
        </p:grpSpPr>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r="26620"/>
            <a:stretch/>
          </p:blipFill>
          <p:spPr>
            <a:xfrm rot="10800000">
              <a:off x="397141" y="1440593"/>
              <a:ext cx="2470680" cy="1893910"/>
            </a:xfrm>
            <a:prstGeom prst="rect">
              <a:avLst/>
            </a:prstGeom>
          </p:spPr>
        </p:pic>
        <p:sp>
          <p:nvSpPr>
            <p:cNvPr id="9" name="TextBox 8"/>
            <p:cNvSpPr txBox="1"/>
            <p:nvPr/>
          </p:nvSpPr>
          <p:spPr>
            <a:xfrm>
              <a:off x="336180" y="3293444"/>
              <a:ext cx="2470680" cy="523220"/>
            </a:xfrm>
            <a:prstGeom prst="rect">
              <a:avLst/>
            </a:prstGeom>
            <a:noFill/>
          </p:spPr>
          <p:txBody>
            <a:bodyPr wrap="square" rtlCol="0">
              <a:spAutoFit/>
            </a:bodyPr>
            <a:lstStyle/>
            <a:p>
              <a:r>
                <a:rPr lang="en-US" sz="1400" dirty="0"/>
                <a:t>2) Screw mounted 100mm lens on to cage plate</a:t>
              </a:r>
            </a:p>
          </p:txBody>
        </p:sp>
      </p:grpSp>
      <p:grpSp>
        <p:nvGrpSpPr>
          <p:cNvPr id="14" name="Group 13"/>
          <p:cNvGrpSpPr/>
          <p:nvPr/>
        </p:nvGrpSpPr>
        <p:grpSpPr>
          <a:xfrm>
            <a:off x="409125" y="4224148"/>
            <a:ext cx="2734762" cy="2581226"/>
            <a:chOff x="0" y="5139023"/>
            <a:chExt cx="2734762" cy="2581226"/>
          </a:xfrm>
        </p:grpSpPr>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17890" r="4025"/>
            <a:stretch/>
          </p:blipFill>
          <p:spPr>
            <a:xfrm rot="10800000">
              <a:off x="119961" y="5139023"/>
              <a:ext cx="2614800" cy="1883622"/>
            </a:xfrm>
            <a:prstGeom prst="rect">
              <a:avLst/>
            </a:prstGeom>
          </p:spPr>
        </p:pic>
        <p:sp>
          <p:nvSpPr>
            <p:cNvPr id="10" name="TextBox 9"/>
            <p:cNvSpPr txBox="1"/>
            <p:nvPr/>
          </p:nvSpPr>
          <p:spPr>
            <a:xfrm>
              <a:off x="0" y="6981585"/>
              <a:ext cx="2734762" cy="738664"/>
            </a:xfrm>
            <a:prstGeom prst="rect">
              <a:avLst/>
            </a:prstGeom>
            <a:noFill/>
          </p:spPr>
          <p:txBody>
            <a:bodyPr wrap="square" rtlCol="0">
              <a:spAutoFit/>
            </a:bodyPr>
            <a:lstStyle/>
            <a:p>
              <a:r>
                <a:rPr lang="en-US" sz="1400" dirty="0"/>
                <a:t>4) Insert laser (CPS532) into AD8F adapter, tighten set screw. Screw that into a cage plate. </a:t>
              </a:r>
            </a:p>
          </p:txBody>
        </p:sp>
      </p:grpSp>
      <p:sp>
        <p:nvSpPr>
          <p:cNvPr id="11" name="TextBox 10"/>
          <p:cNvSpPr txBox="1"/>
          <p:nvPr/>
        </p:nvSpPr>
        <p:spPr>
          <a:xfrm>
            <a:off x="541165" y="3327232"/>
            <a:ext cx="2383197" cy="738664"/>
          </a:xfrm>
          <a:prstGeom prst="rect">
            <a:avLst/>
          </a:prstGeom>
          <a:noFill/>
        </p:spPr>
        <p:txBody>
          <a:bodyPr wrap="square" rtlCol="0">
            <a:spAutoFit/>
          </a:bodyPr>
          <a:lstStyle/>
          <a:p>
            <a:r>
              <a:rPr lang="en-US" sz="1400" dirty="0"/>
              <a:t>1) Screw four 2” cage rods into the side of the dichroic cube (CM1-DCH). </a:t>
            </a:r>
          </a:p>
        </p:txBody>
      </p:sp>
      <p:grpSp>
        <p:nvGrpSpPr>
          <p:cNvPr id="15" name="Group 14"/>
          <p:cNvGrpSpPr/>
          <p:nvPr/>
        </p:nvGrpSpPr>
        <p:grpSpPr>
          <a:xfrm>
            <a:off x="5967091" y="1482699"/>
            <a:ext cx="2878631" cy="2371912"/>
            <a:chOff x="3053014" y="4232142"/>
            <a:chExt cx="2878631" cy="2371912"/>
          </a:xfrm>
        </p:grpSpPr>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l="15572"/>
            <a:stretch/>
          </p:blipFill>
          <p:spPr>
            <a:xfrm rot="10800000">
              <a:off x="3088461" y="4232142"/>
              <a:ext cx="2843184" cy="1894253"/>
            </a:xfrm>
            <a:prstGeom prst="rect">
              <a:avLst/>
            </a:prstGeom>
          </p:spPr>
        </p:pic>
        <p:sp>
          <p:nvSpPr>
            <p:cNvPr id="12" name="TextBox 11"/>
            <p:cNvSpPr txBox="1"/>
            <p:nvPr/>
          </p:nvSpPr>
          <p:spPr>
            <a:xfrm>
              <a:off x="3053014" y="6080834"/>
              <a:ext cx="2878631" cy="523220"/>
            </a:xfrm>
            <a:prstGeom prst="rect">
              <a:avLst/>
            </a:prstGeom>
            <a:noFill/>
          </p:spPr>
          <p:txBody>
            <a:bodyPr wrap="square" rtlCol="0">
              <a:spAutoFit/>
            </a:bodyPr>
            <a:lstStyle/>
            <a:p>
              <a:r>
                <a:rPr lang="en-US" sz="1400" dirty="0"/>
                <a:t>3) Slide on the cage plate with the 100mm lens.</a:t>
              </a:r>
            </a:p>
          </p:txBody>
        </p:sp>
      </p:grpSp>
      <p:sp>
        <p:nvSpPr>
          <p:cNvPr id="13" name="TextBox 12"/>
          <p:cNvSpPr txBox="1"/>
          <p:nvPr/>
        </p:nvSpPr>
        <p:spPr>
          <a:xfrm>
            <a:off x="5710747" y="4796627"/>
            <a:ext cx="3093089" cy="738664"/>
          </a:xfrm>
          <a:prstGeom prst="rect">
            <a:avLst/>
          </a:prstGeom>
          <a:noFill/>
        </p:spPr>
        <p:txBody>
          <a:bodyPr wrap="square" rtlCol="0">
            <a:spAutoFit/>
          </a:bodyPr>
          <a:lstStyle/>
          <a:p>
            <a:r>
              <a:rPr lang="en-US" sz="1400" dirty="0"/>
              <a:t>5) Slide on the cage plate with the laser. The tip of the laser should be no more than a few mm from the lens. </a:t>
            </a:r>
          </a:p>
        </p:txBody>
      </p:sp>
      <p:sp>
        <p:nvSpPr>
          <p:cNvPr id="16" name="Slide Number Placeholder 15">
            <a:extLst>
              <a:ext uri="{FF2B5EF4-FFF2-40B4-BE49-F238E27FC236}">
                <a16:creationId xmlns:a16="http://schemas.microsoft.com/office/drawing/2014/main" id="{AFF6A322-4133-414C-AAE6-0F92D878C131}"/>
              </a:ext>
            </a:extLst>
          </p:cNvPr>
          <p:cNvSpPr>
            <a:spLocks noGrp="1"/>
          </p:cNvSpPr>
          <p:nvPr>
            <p:ph type="sldNum" sz="quarter" idx="12"/>
          </p:nvPr>
        </p:nvSpPr>
        <p:spPr/>
        <p:txBody>
          <a:bodyPr/>
          <a:lstStyle/>
          <a:p>
            <a:fld id="{E2341E1A-3219-477A-8EDF-0FA7BCE8D9A8}" type="slidenum">
              <a:rPr lang="en-US" smtClean="0"/>
              <a:t>15</a:t>
            </a:fld>
            <a:endParaRPr lang="en-US"/>
          </a:p>
        </p:txBody>
      </p:sp>
    </p:spTree>
    <p:extLst>
      <p:ext uri="{BB962C8B-B14F-4D97-AF65-F5344CB8AC3E}">
        <p14:creationId xmlns:p14="http://schemas.microsoft.com/office/powerpoint/2010/main" val="3173561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Mount the LED in a cage plate</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7857" t="31746" r="18839" b="16508"/>
          <a:stretch/>
        </p:blipFill>
        <p:spPr>
          <a:xfrm>
            <a:off x="2447802" y="2005807"/>
            <a:ext cx="1889437" cy="1651358"/>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38393" t="32063" r="40923" b="35714"/>
          <a:stretch/>
        </p:blipFill>
        <p:spPr>
          <a:xfrm>
            <a:off x="4467055" y="2005807"/>
            <a:ext cx="1886986" cy="1653488"/>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54911" t="32063" r="13660" b="22540"/>
          <a:stretch/>
        </p:blipFill>
        <p:spPr>
          <a:xfrm>
            <a:off x="6483857" y="2006578"/>
            <a:ext cx="2031493" cy="1650587"/>
          </a:xfrm>
          <a:prstGeom prst="rect">
            <a:avLst/>
          </a:prstGeom>
        </p:spPr>
      </p:pic>
      <p:sp>
        <p:nvSpPr>
          <p:cNvPr id="12" name="TextBox 11"/>
          <p:cNvSpPr txBox="1"/>
          <p:nvPr/>
        </p:nvSpPr>
        <p:spPr>
          <a:xfrm>
            <a:off x="2382894" y="3629078"/>
            <a:ext cx="2285927" cy="738664"/>
          </a:xfrm>
          <a:prstGeom prst="rect">
            <a:avLst/>
          </a:prstGeom>
          <a:noFill/>
        </p:spPr>
        <p:txBody>
          <a:bodyPr wrap="square" rtlCol="0">
            <a:spAutoFit/>
          </a:bodyPr>
          <a:lstStyle/>
          <a:p>
            <a:r>
              <a:rPr lang="en-US" sz="1400" dirty="0"/>
              <a:t>1) Thread the LED legs through this part of the S1LEDM. </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849" y="2005807"/>
            <a:ext cx="1687045" cy="1687045"/>
          </a:xfrm>
          <a:prstGeom prst="rect">
            <a:avLst/>
          </a:prstGeom>
        </p:spPr>
      </p:pic>
      <p:sp>
        <p:nvSpPr>
          <p:cNvPr id="14" name="TextBox 13"/>
          <p:cNvSpPr txBox="1"/>
          <p:nvPr/>
        </p:nvSpPr>
        <p:spPr>
          <a:xfrm>
            <a:off x="2025374" y="2666316"/>
            <a:ext cx="425116" cy="307777"/>
          </a:xfrm>
          <a:prstGeom prst="rect">
            <a:avLst/>
          </a:prstGeom>
          <a:noFill/>
        </p:spPr>
        <p:txBody>
          <a:bodyPr wrap="none" rtlCol="0">
            <a:spAutoFit/>
          </a:bodyPr>
          <a:lstStyle/>
          <a:p>
            <a:r>
              <a:rPr lang="en-US" sz="1400" dirty="0">
                <a:solidFill>
                  <a:srgbClr val="FF0000"/>
                </a:solidFill>
              </a:rPr>
              <a:t>(1) </a:t>
            </a:r>
          </a:p>
        </p:txBody>
      </p:sp>
      <p:sp>
        <p:nvSpPr>
          <p:cNvPr id="15" name="TextBox 14"/>
          <p:cNvSpPr txBox="1"/>
          <p:nvPr/>
        </p:nvSpPr>
        <p:spPr>
          <a:xfrm>
            <a:off x="566033" y="2713719"/>
            <a:ext cx="425116" cy="307777"/>
          </a:xfrm>
          <a:prstGeom prst="rect">
            <a:avLst/>
          </a:prstGeom>
          <a:noFill/>
        </p:spPr>
        <p:txBody>
          <a:bodyPr wrap="none" rtlCol="0">
            <a:spAutoFit/>
          </a:bodyPr>
          <a:lstStyle/>
          <a:p>
            <a:r>
              <a:rPr lang="en-US" sz="1400" dirty="0">
                <a:solidFill>
                  <a:srgbClr val="FF0000"/>
                </a:solidFill>
              </a:rPr>
              <a:t>(2) </a:t>
            </a:r>
          </a:p>
        </p:txBody>
      </p:sp>
      <p:sp>
        <p:nvSpPr>
          <p:cNvPr id="16" name="TextBox 15"/>
          <p:cNvSpPr txBox="1"/>
          <p:nvPr/>
        </p:nvSpPr>
        <p:spPr>
          <a:xfrm>
            <a:off x="1351963" y="1985535"/>
            <a:ext cx="425116" cy="307777"/>
          </a:xfrm>
          <a:prstGeom prst="rect">
            <a:avLst/>
          </a:prstGeom>
          <a:noFill/>
        </p:spPr>
        <p:txBody>
          <a:bodyPr wrap="none" rtlCol="0">
            <a:spAutoFit/>
          </a:bodyPr>
          <a:lstStyle/>
          <a:p>
            <a:r>
              <a:rPr lang="en-US" sz="1400" dirty="0">
                <a:solidFill>
                  <a:srgbClr val="FF0000"/>
                </a:solidFill>
              </a:rPr>
              <a:t>(3) </a:t>
            </a:r>
          </a:p>
        </p:txBody>
      </p:sp>
      <p:sp>
        <p:nvSpPr>
          <p:cNvPr id="17" name="Oval 16"/>
          <p:cNvSpPr/>
          <p:nvPr/>
        </p:nvSpPr>
        <p:spPr>
          <a:xfrm>
            <a:off x="1061680" y="3126869"/>
            <a:ext cx="377294" cy="3256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662967" y="3104702"/>
            <a:ext cx="377294" cy="3256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stCxn id="17" idx="3"/>
          </p:cNvCxnSpPr>
          <p:nvPr/>
        </p:nvCxnSpPr>
        <p:spPr>
          <a:xfrm flipV="1">
            <a:off x="1116933" y="3169632"/>
            <a:ext cx="257332" cy="2351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1719171" y="3150839"/>
            <a:ext cx="257332" cy="23518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035159" y="3371521"/>
            <a:ext cx="1132041" cy="307777"/>
          </a:xfrm>
          <a:prstGeom prst="rect">
            <a:avLst/>
          </a:prstGeom>
          <a:noFill/>
        </p:spPr>
        <p:txBody>
          <a:bodyPr wrap="none" rtlCol="0">
            <a:spAutoFit/>
          </a:bodyPr>
          <a:lstStyle/>
          <a:p>
            <a:r>
              <a:rPr lang="en-US" sz="1400" dirty="0">
                <a:solidFill>
                  <a:srgbClr val="FF0000"/>
                </a:solidFill>
              </a:rPr>
              <a:t>(don’t need) </a:t>
            </a:r>
          </a:p>
        </p:txBody>
      </p:sp>
      <p:sp>
        <p:nvSpPr>
          <p:cNvPr id="25" name="TextBox 24"/>
          <p:cNvSpPr txBox="1"/>
          <p:nvPr/>
        </p:nvSpPr>
        <p:spPr>
          <a:xfrm>
            <a:off x="475538" y="3606708"/>
            <a:ext cx="1939810" cy="738664"/>
          </a:xfrm>
          <a:prstGeom prst="rect">
            <a:avLst/>
          </a:prstGeom>
          <a:noFill/>
        </p:spPr>
        <p:txBody>
          <a:bodyPr wrap="square" rtlCol="0">
            <a:spAutoFit/>
          </a:bodyPr>
          <a:lstStyle/>
          <a:p>
            <a:r>
              <a:rPr lang="en-US" sz="1400" dirty="0"/>
              <a:t>0) These are the parts that come in the S1LEDM mounting kit. </a:t>
            </a:r>
          </a:p>
        </p:txBody>
      </p:sp>
      <p:sp>
        <p:nvSpPr>
          <p:cNvPr id="26" name="TextBox 25"/>
          <p:cNvSpPr txBox="1"/>
          <p:nvPr/>
        </p:nvSpPr>
        <p:spPr>
          <a:xfrm>
            <a:off x="3460733" y="2202766"/>
            <a:ext cx="425116" cy="307777"/>
          </a:xfrm>
          <a:prstGeom prst="rect">
            <a:avLst/>
          </a:prstGeom>
          <a:noFill/>
        </p:spPr>
        <p:txBody>
          <a:bodyPr wrap="none" rtlCol="0">
            <a:spAutoFit/>
          </a:bodyPr>
          <a:lstStyle/>
          <a:p>
            <a:r>
              <a:rPr lang="en-US" sz="1400" dirty="0">
                <a:solidFill>
                  <a:srgbClr val="FF0000"/>
                </a:solidFill>
              </a:rPr>
              <a:t>(1) </a:t>
            </a:r>
          </a:p>
        </p:txBody>
      </p:sp>
      <p:sp>
        <p:nvSpPr>
          <p:cNvPr id="27" name="TextBox 26"/>
          <p:cNvSpPr txBox="1"/>
          <p:nvPr/>
        </p:nvSpPr>
        <p:spPr>
          <a:xfrm>
            <a:off x="5781275" y="2356654"/>
            <a:ext cx="425116" cy="307777"/>
          </a:xfrm>
          <a:prstGeom prst="rect">
            <a:avLst/>
          </a:prstGeom>
          <a:noFill/>
        </p:spPr>
        <p:txBody>
          <a:bodyPr wrap="none" rtlCol="0">
            <a:spAutoFit/>
          </a:bodyPr>
          <a:lstStyle/>
          <a:p>
            <a:r>
              <a:rPr lang="en-US" sz="1400" dirty="0">
                <a:solidFill>
                  <a:srgbClr val="FF0000"/>
                </a:solidFill>
              </a:rPr>
              <a:t>(2) </a:t>
            </a:r>
          </a:p>
        </p:txBody>
      </p:sp>
      <p:sp>
        <p:nvSpPr>
          <p:cNvPr id="28" name="TextBox 27"/>
          <p:cNvSpPr txBox="1"/>
          <p:nvPr/>
        </p:nvSpPr>
        <p:spPr>
          <a:xfrm>
            <a:off x="6908783" y="2225160"/>
            <a:ext cx="425116" cy="307777"/>
          </a:xfrm>
          <a:prstGeom prst="rect">
            <a:avLst/>
          </a:prstGeom>
          <a:noFill/>
        </p:spPr>
        <p:txBody>
          <a:bodyPr wrap="none" rtlCol="0">
            <a:spAutoFit/>
          </a:bodyPr>
          <a:lstStyle/>
          <a:p>
            <a:r>
              <a:rPr lang="en-US" sz="1400" dirty="0">
                <a:solidFill>
                  <a:srgbClr val="FF0000"/>
                </a:solidFill>
              </a:rPr>
              <a:t>(3) </a:t>
            </a:r>
          </a:p>
        </p:txBody>
      </p:sp>
      <p:sp>
        <p:nvSpPr>
          <p:cNvPr id="29" name="TextBox 28"/>
          <p:cNvSpPr txBox="1"/>
          <p:nvPr/>
        </p:nvSpPr>
        <p:spPr>
          <a:xfrm>
            <a:off x="4365672" y="3629078"/>
            <a:ext cx="1988369" cy="523220"/>
          </a:xfrm>
          <a:prstGeom prst="rect">
            <a:avLst/>
          </a:prstGeom>
          <a:noFill/>
        </p:spPr>
        <p:txBody>
          <a:bodyPr wrap="square" rtlCol="0">
            <a:spAutoFit/>
          </a:bodyPr>
          <a:lstStyle/>
          <a:p>
            <a:r>
              <a:rPr lang="en-US" sz="1400" dirty="0"/>
              <a:t>2) Slide this metal collar over the top.</a:t>
            </a:r>
          </a:p>
        </p:txBody>
      </p:sp>
      <p:sp>
        <p:nvSpPr>
          <p:cNvPr id="30" name="TextBox 29"/>
          <p:cNvSpPr txBox="1"/>
          <p:nvPr/>
        </p:nvSpPr>
        <p:spPr>
          <a:xfrm>
            <a:off x="6483857" y="3657165"/>
            <a:ext cx="1988369" cy="523220"/>
          </a:xfrm>
          <a:prstGeom prst="rect">
            <a:avLst/>
          </a:prstGeom>
          <a:noFill/>
        </p:spPr>
        <p:txBody>
          <a:bodyPr wrap="square" rtlCol="0">
            <a:spAutoFit/>
          </a:bodyPr>
          <a:lstStyle/>
          <a:p>
            <a:r>
              <a:rPr lang="en-US" sz="1400" dirty="0"/>
              <a:t>3) Screw the whole thing into this piece.  </a:t>
            </a:r>
          </a:p>
        </p:txBody>
      </p:sp>
      <p:sp>
        <p:nvSpPr>
          <p:cNvPr id="32" name="TextBox 31"/>
          <p:cNvSpPr txBox="1"/>
          <p:nvPr/>
        </p:nvSpPr>
        <p:spPr>
          <a:xfrm>
            <a:off x="6483856" y="5043003"/>
            <a:ext cx="2586665" cy="307777"/>
          </a:xfrm>
          <a:prstGeom prst="rect">
            <a:avLst/>
          </a:prstGeom>
          <a:noFill/>
        </p:spPr>
        <p:txBody>
          <a:bodyPr wrap="square" rtlCol="0">
            <a:spAutoFit/>
          </a:bodyPr>
          <a:lstStyle/>
          <a:p>
            <a:r>
              <a:rPr lang="en-US" sz="1400" dirty="0"/>
              <a:t>4) Screw that into a cage plate. </a:t>
            </a:r>
          </a:p>
        </p:txBody>
      </p:sp>
      <p:sp>
        <p:nvSpPr>
          <p:cNvPr id="3" name="Slide Number Placeholder 2">
            <a:extLst>
              <a:ext uri="{FF2B5EF4-FFF2-40B4-BE49-F238E27FC236}">
                <a16:creationId xmlns:a16="http://schemas.microsoft.com/office/drawing/2014/main" id="{37871851-CFA5-4453-B0E1-227E1F1F5E26}"/>
              </a:ext>
            </a:extLst>
          </p:cNvPr>
          <p:cNvSpPr>
            <a:spLocks noGrp="1"/>
          </p:cNvSpPr>
          <p:nvPr>
            <p:ph type="sldNum" sz="quarter" idx="12"/>
          </p:nvPr>
        </p:nvSpPr>
        <p:spPr/>
        <p:txBody>
          <a:bodyPr/>
          <a:lstStyle/>
          <a:p>
            <a:fld id="{E2341E1A-3219-477A-8EDF-0FA7BCE8D9A8}" type="slidenum">
              <a:rPr lang="en-US" smtClean="0"/>
              <a:t>16</a:t>
            </a:fld>
            <a:endParaRPr lang="en-US"/>
          </a:p>
        </p:txBody>
      </p:sp>
    </p:spTree>
    <p:extLst>
      <p:ext uri="{BB962C8B-B14F-4D97-AF65-F5344CB8AC3E}">
        <p14:creationId xmlns:p14="http://schemas.microsoft.com/office/powerpoint/2010/main" val="3806136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Assemble the diffuser and condenser</a:t>
            </a:r>
          </a:p>
        </p:txBody>
      </p:sp>
      <p:pic>
        <p:nvPicPr>
          <p:cNvPr id="4" name="Content Placeholder 4"/>
          <p:cNvPicPr>
            <a:picLocks noChangeAspect="1"/>
          </p:cNvPicPr>
          <p:nvPr/>
        </p:nvPicPr>
        <p:blipFill rotWithShape="1">
          <a:blip r:embed="rId2" cstate="print">
            <a:extLst>
              <a:ext uri="{28A0092B-C50C-407E-A947-70E740481C1C}">
                <a14:useLocalDpi xmlns:a14="http://schemas.microsoft.com/office/drawing/2010/main" val="0"/>
              </a:ext>
            </a:extLst>
          </a:blip>
          <a:srcRect l="47150" t="10205" r="7784" b="22625"/>
          <a:stretch/>
        </p:blipFill>
        <p:spPr>
          <a:xfrm>
            <a:off x="1336320" y="2345581"/>
            <a:ext cx="2285927" cy="1916539"/>
          </a:xfrm>
          <a:prstGeom prst="rect">
            <a:avLst/>
          </a:prstGeom>
        </p:spPr>
      </p:pic>
      <p:sp>
        <p:nvSpPr>
          <p:cNvPr id="5" name="TextBox 4"/>
          <p:cNvSpPr txBox="1"/>
          <p:nvPr/>
        </p:nvSpPr>
        <p:spPr>
          <a:xfrm>
            <a:off x="1336321" y="4331552"/>
            <a:ext cx="2285927" cy="1169551"/>
          </a:xfrm>
          <a:prstGeom prst="rect">
            <a:avLst/>
          </a:prstGeom>
          <a:noFill/>
        </p:spPr>
        <p:txBody>
          <a:bodyPr wrap="square" rtlCol="0">
            <a:spAutoFit/>
          </a:bodyPr>
          <a:lstStyle/>
          <a:p>
            <a:r>
              <a:rPr lang="en-US" sz="1400" dirty="0"/>
              <a:t>1) Remove a retaining ring from a cage plate, drop in the diffuser (</a:t>
            </a:r>
            <a:r>
              <a:rPr lang="en-US" sz="1400" u="sng" dirty="0">
                <a:hlinkClick r:id="rId3"/>
              </a:rPr>
              <a:t>DG10-120</a:t>
            </a:r>
            <a:r>
              <a:rPr lang="en-US" sz="1400" dirty="0"/>
              <a:t> ), and screw the retaining ring back in.</a:t>
            </a:r>
          </a:p>
        </p:txBody>
      </p:sp>
      <p:sp>
        <p:nvSpPr>
          <p:cNvPr id="6" name="TextBox 5"/>
          <p:cNvSpPr txBox="1"/>
          <p:nvPr/>
        </p:nvSpPr>
        <p:spPr>
          <a:xfrm>
            <a:off x="5128260" y="4331552"/>
            <a:ext cx="2359020" cy="1384995"/>
          </a:xfrm>
          <a:prstGeom prst="rect">
            <a:avLst/>
          </a:prstGeom>
          <a:noFill/>
        </p:spPr>
        <p:txBody>
          <a:bodyPr wrap="square" rtlCol="0">
            <a:spAutoFit/>
          </a:bodyPr>
          <a:lstStyle/>
          <a:p>
            <a:r>
              <a:rPr lang="en-US" sz="1400" dirty="0"/>
              <a:t>2) In a separate cage plate, remove a retaining ring from a cage plate, drop in the condenser lens (</a:t>
            </a:r>
            <a:r>
              <a:rPr lang="en-US" sz="1400" u="sng" dirty="0">
                <a:hlinkClick r:id="rId4"/>
              </a:rPr>
              <a:t>ACL25416U</a:t>
            </a:r>
            <a:r>
              <a:rPr lang="en-US" sz="1400" dirty="0"/>
              <a:t>), and screw the retaining ring back in.</a:t>
            </a:r>
          </a:p>
        </p:txBody>
      </p:sp>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29370" t="35946" r="29730" b="14565"/>
          <a:stretch/>
        </p:blipFill>
        <p:spPr>
          <a:xfrm rot="10800000">
            <a:off x="4308389" y="2591293"/>
            <a:ext cx="2454872" cy="1670827"/>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l="32704" t="17207" r="19549" b="7358"/>
          <a:stretch/>
        </p:blipFill>
        <p:spPr>
          <a:xfrm rot="10800000">
            <a:off x="6763263" y="2578336"/>
            <a:ext cx="1894704" cy="1683784"/>
          </a:xfrm>
          <a:prstGeom prst="rect">
            <a:avLst/>
          </a:prstGeom>
        </p:spPr>
      </p:pic>
      <p:sp>
        <p:nvSpPr>
          <p:cNvPr id="8" name="Slide Number Placeholder 7">
            <a:extLst>
              <a:ext uri="{FF2B5EF4-FFF2-40B4-BE49-F238E27FC236}">
                <a16:creationId xmlns:a16="http://schemas.microsoft.com/office/drawing/2014/main" id="{1C6CAB61-F9A5-442C-BD9F-D8C475360501}"/>
              </a:ext>
            </a:extLst>
          </p:cNvPr>
          <p:cNvSpPr>
            <a:spLocks noGrp="1"/>
          </p:cNvSpPr>
          <p:nvPr>
            <p:ph type="sldNum" sz="quarter" idx="12"/>
          </p:nvPr>
        </p:nvSpPr>
        <p:spPr/>
        <p:txBody>
          <a:bodyPr/>
          <a:lstStyle/>
          <a:p>
            <a:fld id="{E2341E1A-3219-477A-8EDF-0FA7BCE8D9A8}" type="slidenum">
              <a:rPr lang="en-US" smtClean="0"/>
              <a:t>17</a:t>
            </a:fld>
            <a:endParaRPr lang="en-US"/>
          </a:p>
        </p:txBody>
      </p:sp>
    </p:spTree>
    <p:extLst>
      <p:ext uri="{BB962C8B-B14F-4D97-AF65-F5344CB8AC3E}">
        <p14:creationId xmlns:p14="http://schemas.microsoft.com/office/powerpoint/2010/main" val="155763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34992" t="11111" r="25089" b="33225"/>
          <a:stretch/>
        </p:blipFill>
        <p:spPr>
          <a:xfrm>
            <a:off x="3616778" y="2713156"/>
            <a:ext cx="3650243" cy="2863051"/>
          </a:xfrm>
          <a:prstGeom prst="rect">
            <a:avLst/>
          </a:prstGeom>
        </p:spPr>
      </p:pic>
      <p:sp>
        <p:nvSpPr>
          <p:cNvPr id="2" name="Title 1"/>
          <p:cNvSpPr>
            <a:spLocks noGrp="1"/>
          </p:cNvSpPr>
          <p:nvPr>
            <p:ph type="title"/>
          </p:nvPr>
        </p:nvSpPr>
        <p:spPr/>
        <p:txBody>
          <a:bodyPr/>
          <a:lstStyle/>
          <a:p>
            <a:r>
              <a:rPr lang="en-US" dirty="0"/>
              <a:t>Assemble the illumination axis,</a:t>
            </a:r>
            <a:br>
              <a:rPr lang="en-US" dirty="0"/>
            </a:br>
            <a:r>
              <a:rPr lang="en-US" dirty="0"/>
              <a:t>attach mounting posts</a:t>
            </a:r>
          </a:p>
        </p:txBody>
      </p:sp>
      <p:sp>
        <p:nvSpPr>
          <p:cNvPr id="5" name="TextBox 4"/>
          <p:cNvSpPr txBox="1"/>
          <p:nvPr/>
        </p:nvSpPr>
        <p:spPr>
          <a:xfrm>
            <a:off x="6906821" y="3232241"/>
            <a:ext cx="2018694" cy="369332"/>
          </a:xfrm>
          <a:prstGeom prst="rect">
            <a:avLst/>
          </a:prstGeom>
          <a:noFill/>
        </p:spPr>
        <p:txBody>
          <a:bodyPr wrap="none" rtlCol="0">
            <a:spAutoFit/>
          </a:bodyPr>
          <a:lstStyle/>
          <a:p>
            <a:r>
              <a:rPr lang="en-US" dirty="0"/>
              <a:t>this plate holds LED</a:t>
            </a:r>
          </a:p>
        </p:txBody>
      </p:sp>
      <p:sp>
        <p:nvSpPr>
          <p:cNvPr id="6" name="TextBox 5"/>
          <p:cNvSpPr txBox="1"/>
          <p:nvPr/>
        </p:nvSpPr>
        <p:spPr>
          <a:xfrm>
            <a:off x="6951050" y="3836096"/>
            <a:ext cx="927433" cy="369332"/>
          </a:xfrm>
          <a:prstGeom prst="rect">
            <a:avLst/>
          </a:prstGeom>
          <a:noFill/>
        </p:spPr>
        <p:txBody>
          <a:bodyPr wrap="none" rtlCol="0">
            <a:spAutoFit/>
          </a:bodyPr>
          <a:lstStyle/>
          <a:p>
            <a:r>
              <a:rPr lang="en-US" dirty="0"/>
              <a:t>(empty)</a:t>
            </a:r>
          </a:p>
        </p:txBody>
      </p:sp>
      <p:sp>
        <p:nvSpPr>
          <p:cNvPr id="7" name="TextBox 6"/>
          <p:cNvSpPr txBox="1"/>
          <p:nvPr/>
        </p:nvSpPr>
        <p:spPr>
          <a:xfrm>
            <a:off x="6906821" y="4416663"/>
            <a:ext cx="1583126" cy="369332"/>
          </a:xfrm>
          <a:prstGeom prst="rect">
            <a:avLst/>
          </a:prstGeom>
          <a:noFill/>
        </p:spPr>
        <p:txBody>
          <a:bodyPr wrap="none" rtlCol="0">
            <a:spAutoFit/>
          </a:bodyPr>
          <a:lstStyle/>
          <a:p>
            <a:r>
              <a:rPr lang="en-US" dirty="0"/>
              <a:t>carries diffuser</a:t>
            </a:r>
          </a:p>
        </p:txBody>
      </p:sp>
      <p:sp>
        <p:nvSpPr>
          <p:cNvPr id="8" name="TextBox 7"/>
          <p:cNvSpPr txBox="1"/>
          <p:nvPr/>
        </p:nvSpPr>
        <p:spPr>
          <a:xfrm>
            <a:off x="6906821" y="5013144"/>
            <a:ext cx="1846339" cy="369332"/>
          </a:xfrm>
          <a:prstGeom prst="rect">
            <a:avLst/>
          </a:prstGeom>
          <a:noFill/>
        </p:spPr>
        <p:txBody>
          <a:bodyPr wrap="none" rtlCol="0">
            <a:spAutoFit/>
          </a:bodyPr>
          <a:lstStyle/>
          <a:p>
            <a:r>
              <a:rPr lang="en-US" dirty="0"/>
              <a:t>carries condenser</a:t>
            </a:r>
          </a:p>
        </p:txBody>
      </p:sp>
      <p:sp>
        <p:nvSpPr>
          <p:cNvPr id="11" name="TextBox 10"/>
          <p:cNvSpPr txBox="1"/>
          <p:nvPr/>
        </p:nvSpPr>
        <p:spPr>
          <a:xfrm>
            <a:off x="3945335" y="3653764"/>
            <a:ext cx="1496564" cy="369332"/>
          </a:xfrm>
          <a:prstGeom prst="rect">
            <a:avLst/>
          </a:prstGeom>
          <a:noFill/>
        </p:spPr>
        <p:txBody>
          <a:bodyPr wrap="none" rtlCol="0">
            <a:spAutoFit/>
          </a:bodyPr>
          <a:lstStyle/>
          <a:p>
            <a:r>
              <a:rPr lang="en-US" dirty="0"/>
              <a:t>3” posts (TR3)</a:t>
            </a:r>
          </a:p>
        </p:txBody>
      </p:sp>
      <p:sp>
        <p:nvSpPr>
          <p:cNvPr id="12" name="TextBox 11"/>
          <p:cNvSpPr txBox="1"/>
          <p:nvPr/>
        </p:nvSpPr>
        <p:spPr>
          <a:xfrm>
            <a:off x="6380546" y="2035905"/>
            <a:ext cx="1342483" cy="369332"/>
          </a:xfrm>
          <a:prstGeom prst="rect">
            <a:avLst/>
          </a:prstGeom>
          <a:noFill/>
        </p:spPr>
        <p:txBody>
          <a:bodyPr wrap="none" rtlCol="0">
            <a:spAutoFit/>
          </a:bodyPr>
          <a:lstStyle/>
          <a:p>
            <a:r>
              <a:rPr lang="en-US" dirty="0"/>
              <a:t>3” cage rods</a:t>
            </a:r>
          </a:p>
        </p:txBody>
      </p:sp>
      <p:cxnSp>
        <p:nvCxnSpPr>
          <p:cNvPr id="13" name="Straight Arrow Connector 12"/>
          <p:cNvCxnSpPr>
            <a:stCxn id="12" idx="2"/>
          </p:cNvCxnSpPr>
          <p:nvPr/>
        </p:nvCxnSpPr>
        <p:spPr>
          <a:xfrm flipH="1">
            <a:off x="6791418" y="2405237"/>
            <a:ext cx="260370" cy="73048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322553" y="5804946"/>
            <a:ext cx="2282741" cy="523220"/>
          </a:xfrm>
          <a:prstGeom prst="rect">
            <a:avLst/>
          </a:prstGeom>
          <a:noFill/>
        </p:spPr>
        <p:txBody>
          <a:bodyPr wrap="none" rtlCol="0">
            <a:spAutoFit/>
          </a:bodyPr>
          <a:lstStyle/>
          <a:p>
            <a:r>
              <a:rPr lang="en-US" sz="1400" dirty="0"/>
              <a:t>Remove these set screws on </a:t>
            </a:r>
          </a:p>
          <a:p>
            <a:r>
              <a:rPr lang="en-US" sz="1400" dirty="0"/>
              <a:t>the ends of the cage rods</a:t>
            </a:r>
          </a:p>
        </p:txBody>
      </p:sp>
      <p:cxnSp>
        <p:nvCxnSpPr>
          <p:cNvPr id="15" name="Straight Arrow Connector 14"/>
          <p:cNvCxnSpPr/>
          <p:nvPr/>
        </p:nvCxnSpPr>
        <p:spPr>
          <a:xfrm flipV="1">
            <a:off x="6678762" y="5359418"/>
            <a:ext cx="112656" cy="4335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5867632" y="5359418"/>
            <a:ext cx="349199" cy="4439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5867632" y="2386926"/>
            <a:ext cx="811130" cy="73800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B0E629E-3ADC-45F0-A4E2-55A9773F7592}"/>
              </a:ext>
            </a:extLst>
          </p:cNvPr>
          <p:cNvSpPr>
            <a:spLocks noGrp="1"/>
          </p:cNvSpPr>
          <p:nvPr>
            <p:ph type="sldNum" sz="quarter" idx="12"/>
          </p:nvPr>
        </p:nvSpPr>
        <p:spPr/>
        <p:txBody>
          <a:bodyPr/>
          <a:lstStyle/>
          <a:p>
            <a:fld id="{E2341E1A-3219-477A-8EDF-0FA7BCE8D9A8}" type="slidenum">
              <a:rPr lang="en-US" smtClean="0"/>
              <a:t>18</a:t>
            </a:fld>
            <a:endParaRPr lang="en-US"/>
          </a:p>
        </p:txBody>
      </p:sp>
    </p:spTree>
    <p:extLst>
      <p:ext uri="{BB962C8B-B14F-4D97-AF65-F5344CB8AC3E}">
        <p14:creationId xmlns:p14="http://schemas.microsoft.com/office/powerpoint/2010/main" val="1718824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Attach the L-bracket</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1429" t="11111" r="25089" b="4127"/>
          <a:stretch/>
        </p:blipFill>
        <p:spPr>
          <a:xfrm>
            <a:off x="1430800" y="1730717"/>
            <a:ext cx="5804808" cy="4359729"/>
          </a:xfrm>
          <a:prstGeom prst="rect">
            <a:avLst/>
          </a:prstGeom>
        </p:spPr>
      </p:pic>
      <p:sp>
        <p:nvSpPr>
          <p:cNvPr id="7" name="TextBox 6"/>
          <p:cNvSpPr txBox="1"/>
          <p:nvPr/>
        </p:nvSpPr>
        <p:spPr>
          <a:xfrm>
            <a:off x="2924799" y="4608985"/>
            <a:ext cx="1515158" cy="538609"/>
          </a:xfrm>
          <a:prstGeom prst="rect">
            <a:avLst/>
          </a:prstGeom>
          <a:noFill/>
        </p:spPr>
        <p:txBody>
          <a:bodyPr wrap="none" rtlCol="0">
            <a:spAutoFit/>
          </a:bodyPr>
          <a:lstStyle/>
          <a:p>
            <a:r>
              <a:rPr lang="en-US" dirty="0"/>
              <a:t>2” post (TR2)</a:t>
            </a:r>
          </a:p>
          <a:p>
            <a:r>
              <a:rPr lang="en-US" sz="1100" dirty="0"/>
              <a:t>(ignore my marks on it)</a:t>
            </a:r>
          </a:p>
        </p:txBody>
      </p:sp>
      <p:sp>
        <p:nvSpPr>
          <p:cNvPr id="8" name="TextBox 7"/>
          <p:cNvSpPr txBox="1"/>
          <p:nvPr/>
        </p:nvSpPr>
        <p:spPr>
          <a:xfrm>
            <a:off x="1507231" y="2442729"/>
            <a:ext cx="1417568" cy="369332"/>
          </a:xfrm>
          <a:prstGeom prst="rect">
            <a:avLst/>
          </a:prstGeom>
          <a:noFill/>
        </p:spPr>
        <p:txBody>
          <a:bodyPr wrap="none" rtlCol="0">
            <a:spAutoFit/>
          </a:bodyPr>
          <a:lstStyle/>
          <a:p>
            <a:r>
              <a:rPr lang="en-US" dirty="0"/>
              <a:t>¼”-20 screws</a:t>
            </a:r>
          </a:p>
        </p:txBody>
      </p:sp>
      <p:cxnSp>
        <p:nvCxnSpPr>
          <p:cNvPr id="10" name="Straight Arrow Connector 9"/>
          <p:cNvCxnSpPr/>
          <p:nvPr/>
        </p:nvCxnSpPr>
        <p:spPr>
          <a:xfrm>
            <a:off x="2334986" y="2812061"/>
            <a:ext cx="669471" cy="2822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2"/>
          </p:cNvCxnSpPr>
          <p:nvPr/>
        </p:nvCxnSpPr>
        <p:spPr>
          <a:xfrm>
            <a:off x="2216015" y="2812061"/>
            <a:ext cx="782262" cy="803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024743" y="2803346"/>
            <a:ext cx="797378" cy="10983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AB5F013-4715-4241-B2BC-F683B936FFF3}"/>
              </a:ext>
            </a:extLst>
          </p:cNvPr>
          <p:cNvSpPr>
            <a:spLocks noGrp="1"/>
          </p:cNvSpPr>
          <p:nvPr>
            <p:ph type="sldNum" sz="quarter" idx="12"/>
          </p:nvPr>
        </p:nvSpPr>
        <p:spPr/>
        <p:txBody>
          <a:bodyPr/>
          <a:lstStyle/>
          <a:p>
            <a:fld id="{E2341E1A-3219-477A-8EDF-0FA7BCE8D9A8}" type="slidenum">
              <a:rPr lang="en-US" smtClean="0"/>
              <a:t>19</a:t>
            </a:fld>
            <a:endParaRPr lang="en-US"/>
          </a:p>
        </p:txBody>
      </p:sp>
    </p:spTree>
    <p:extLst>
      <p:ext uri="{BB962C8B-B14F-4D97-AF65-F5344CB8AC3E}">
        <p14:creationId xmlns:p14="http://schemas.microsoft.com/office/powerpoint/2010/main" val="383428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General build overview</a:t>
            </a:r>
          </a:p>
        </p:txBody>
      </p:sp>
      <p:sp>
        <p:nvSpPr>
          <p:cNvPr id="3" name="Content Placeholder 2"/>
          <p:cNvSpPr>
            <a:spLocks noGrp="1"/>
          </p:cNvSpPr>
          <p:nvPr>
            <p:ph idx="1"/>
          </p:nvPr>
        </p:nvSpPr>
        <p:spPr/>
        <p:txBody>
          <a:bodyPr/>
          <a:lstStyle/>
          <a:p>
            <a:pPr marL="514350" indent="-514350">
              <a:buAutoNum type="arabicParenR"/>
            </a:pPr>
            <a:r>
              <a:rPr lang="en-US" sz="2400" dirty="0"/>
              <a:t>Assemble optical components</a:t>
            </a:r>
          </a:p>
          <a:p>
            <a:pPr marL="514350" indent="-514350">
              <a:buAutoNum type="arabicParenR"/>
            </a:pPr>
            <a:r>
              <a:rPr lang="en-US" sz="2400" dirty="0"/>
              <a:t>Assemble linear axes on breadboard</a:t>
            </a:r>
          </a:p>
          <a:p>
            <a:pPr marL="514350" indent="-514350">
              <a:buAutoNum type="arabicParenR"/>
            </a:pPr>
            <a:r>
              <a:rPr lang="en-US" sz="2400" dirty="0"/>
              <a:t>Assemble circuit board</a:t>
            </a:r>
          </a:p>
          <a:p>
            <a:pPr marL="514350" indent="-514350">
              <a:buAutoNum type="arabicParenR"/>
            </a:pPr>
            <a:r>
              <a:rPr lang="en-US" sz="2400" dirty="0"/>
              <a:t>Putting it all together</a:t>
            </a:r>
          </a:p>
          <a:p>
            <a:pPr marL="971550" lvl="1" indent="-514350">
              <a:buAutoNum type="arabicParenR"/>
            </a:pPr>
            <a:r>
              <a:rPr lang="en-US" sz="2000" dirty="0"/>
              <a:t>Bolt optics to linear axis carriage</a:t>
            </a:r>
          </a:p>
          <a:p>
            <a:pPr marL="971550" lvl="1" indent="-514350">
              <a:buAutoNum type="arabicParenR"/>
            </a:pPr>
            <a:r>
              <a:rPr lang="en-US" sz="2000" dirty="0"/>
              <a:t>Connect motors, LED and laser to circuit board</a:t>
            </a:r>
          </a:p>
          <a:p>
            <a:pPr marL="971550" lvl="1" indent="-514350">
              <a:buAutoNum type="arabicParenR"/>
            </a:pPr>
            <a:r>
              <a:rPr lang="en-US" sz="2000" dirty="0"/>
              <a:t>Connect circuit board to computer</a:t>
            </a:r>
          </a:p>
          <a:p>
            <a:pPr marL="514350" indent="-514350">
              <a:buAutoNum type="arabicParenR"/>
            </a:pPr>
            <a:r>
              <a:rPr lang="en-US" sz="2400" dirty="0"/>
              <a:t>Software and testing</a:t>
            </a:r>
            <a:endParaRPr lang="en-US" dirty="0"/>
          </a:p>
        </p:txBody>
      </p:sp>
      <p:sp>
        <p:nvSpPr>
          <p:cNvPr id="4" name="Slide Number Placeholder 3">
            <a:extLst>
              <a:ext uri="{FF2B5EF4-FFF2-40B4-BE49-F238E27FC236}">
                <a16:creationId xmlns:a16="http://schemas.microsoft.com/office/drawing/2014/main" id="{9F82BC0C-EC04-43BC-9753-C91F525D985E}"/>
              </a:ext>
            </a:extLst>
          </p:cNvPr>
          <p:cNvSpPr>
            <a:spLocks noGrp="1"/>
          </p:cNvSpPr>
          <p:nvPr>
            <p:ph type="sldNum" sz="quarter" idx="12"/>
          </p:nvPr>
        </p:nvSpPr>
        <p:spPr/>
        <p:txBody>
          <a:bodyPr/>
          <a:lstStyle/>
          <a:p>
            <a:fld id="{E2341E1A-3219-477A-8EDF-0FA7BCE8D9A8}" type="slidenum">
              <a:rPr lang="en-US" smtClean="0"/>
              <a:t>2</a:t>
            </a:fld>
            <a:endParaRPr lang="en-US"/>
          </a:p>
        </p:txBody>
      </p:sp>
    </p:spTree>
    <p:extLst>
      <p:ext uri="{BB962C8B-B14F-4D97-AF65-F5344CB8AC3E}">
        <p14:creationId xmlns:p14="http://schemas.microsoft.com/office/powerpoint/2010/main" val="1161112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Attach the L-bracket</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1429" t="11111" r="25089" b="4127"/>
          <a:stretch/>
        </p:blipFill>
        <p:spPr>
          <a:xfrm>
            <a:off x="1430800" y="1730717"/>
            <a:ext cx="5804808" cy="4359729"/>
          </a:xfrm>
          <a:prstGeom prst="rect">
            <a:avLst/>
          </a:prstGeom>
        </p:spPr>
      </p:pic>
      <p:cxnSp>
        <p:nvCxnSpPr>
          <p:cNvPr id="16" name="Straight Connector 15"/>
          <p:cNvCxnSpPr/>
          <p:nvPr/>
        </p:nvCxnSpPr>
        <p:spPr>
          <a:xfrm flipV="1">
            <a:off x="1820636" y="4356738"/>
            <a:ext cx="5094514" cy="15237"/>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141993" y="4364356"/>
            <a:ext cx="3234314" cy="646331"/>
          </a:xfrm>
          <a:prstGeom prst="rect">
            <a:avLst/>
          </a:prstGeom>
          <a:noFill/>
        </p:spPr>
        <p:txBody>
          <a:bodyPr wrap="square" rtlCol="0">
            <a:spAutoFit/>
          </a:bodyPr>
          <a:lstStyle/>
          <a:p>
            <a:r>
              <a:rPr lang="en-US" dirty="0"/>
              <a:t>When bolting to the L-bracket, try to make sure these are level</a:t>
            </a:r>
          </a:p>
        </p:txBody>
      </p:sp>
      <p:sp>
        <p:nvSpPr>
          <p:cNvPr id="3" name="Slide Number Placeholder 2">
            <a:extLst>
              <a:ext uri="{FF2B5EF4-FFF2-40B4-BE49-F238E27FC236}">
                <a16:creationId xmlns:a16="http://schemas.microsoft.com/office/drawing/2014/main" id="{80D24283-5FDA-453A-9DD0-A29EF3604830}"/>
              </a:ext>
            </a:extLst>
          </p:cNvPr>
          <p:cNvSpPr>
            <a:spLocks noGrp="1"/>
          </p:cNvSpPr>
          <p:nvPr>
            <p:ph type="sldNum" sz="quarter" idx="12"/>
          </p:nvPr>
        </p:nvSpPr>
        <p:spPr/>
        <p:txBody>
          <a:bodyPr/>
          <a:lstStyle/>
          <a:p>
            <a:fld id="{E2341E1A-3219-477A-8EDF-0FA7BCE8D9A8}" type="slidenum">
              <a:rPr lang="en-US" smtClean="0"/>
              <a:t>20</a:t>
            </a:fld>
            <a:endParaRPr lang="en-US"/>
          </a:p>
        </p:txBody>
      </p:sp>
    </p:spTree>
    <p:extLst>
      <p:ext uri="{BB962C8B-B14F-4D97-AF65-F5344CB8AC3E}">
        <p14:creationId xmlns:p14="http://schemas.microsoft.com/office/powerpoint/2010/main" val="955098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Attach the illumination arm to the rest</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19375" r="19286"/>
          <a:stretch/>
        </p:blipFill>
        <p:spPr>
          <a:xfrm>
            <a:off x="1681843" y="1428750"/>
            <a:ext cx="5608864" cy="5143500"/>
          </a:xfrm>
          <a:prstGeom prst="rect">
            <a:avLst/>
          </a:prstGeom>
        </p:spPr>
      </p:pic>
      <p:sp>
        <p:nvSpPr>
          <p:cNvPr id="3" name="Slide Number Placeholder 2">
            <a:extLst>
              <a:ext uri="{FF2B5EF4-FFF2-40B4-BE49-F238E27FC236}">
                <a16:creationId xmlns:a16="http://schemas.microsoft.com/office/drawing/2014/main" id="{20E6162E-E88D-437B-BD1C-D4A77B4C6230}"/>
              </a:ext>
            </a:extLst>
          </p:cNvPr>
          <p:cNvSpPr>
            <a:spLocks noGrp="1"/>
          </p:cNvSpPr>
          <p:nvPr>
            <p:ph type="sldNum" sz="quarter" idx="12"/>
          </p:nvPr>
        </p:nvSpPr>
        <p:spPr/>
        <p:txBody>
          <a:bodyPr/>
          <a:lstStyle/>
          <a:p>
            <a:fld id="{E2341E1A-3219-477A-8EDF-0FA7BCE8D9A8}" type="slidenum">
              <a:rPr lang="en-US" smtClean="0"/>
              <a:t>21</a:t>
            </a:fld>
            <a:endParaRPr lang="en-US"/>
          </a:p>
        </p:txBody>
      </p:sp>
    </p:spTree>
    <p:extLst>
      <p:ext uri="{BB962C8B-B14F-4D97-AF65-F5344CB8AC3E}">
        <p14:creationId xmlns:p14="http://schemas.microsoft.com/office/powerpoint/2010/main" val="786327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675731"/>
            <a:ext cx="7886700" cy="1325563"/>
          </a:xfrm>
        </p:spPr>
        <p:txBody>
          <a:bodyPr/>
          <a:lstStyle/>
          <a:p>
            <a:pPr algn="ctr"/>
            <a:r>
              <a:rPr lang="en-US" dirty="0"/>
              <a:t>Optical assembly is complete. Take a break!</a:t>
            </a:r>
          </a:p>
        </p:txBody>
      </p:sp>
      <p:sp>
        <p:nvSpPr>
          <p:cNvPr id="3" name="Slide Number Placeholder 2">
            <a:extLst>
              <a:ext uri="{FF2B5EF4-FFF2-40B4-BE49-F238E27FC236}">
                <a16:creationId xmlns:a16="http://schemas.microsoft.com/office/drawing/2014/main" id="{3F9113C9-287C-4E2C-97C1-BAB9C681AB18}"/>
              </a:ext>
            </a:extLst>
          </p:cNvPr>
          <p:cNvSpPr>
            <a:spLocks noGrp="1"/>
          </p:cNvSpPr>
          <p:nvPr>
            <p:ph type="sldNum" sz="quarter" idx="12"/>
          </p:nvPr>
        </p:nvSpPr>
        <p:spPr/>
        <p:txBody>
          <a:bodyPr/>
          <a:lstStyle/>
          <a:p>
            <a:fld id="{E2341E1A-3219-477A-8EDF-0FA7BCE8D9A8}" type="slidenum">
              <a:rPr lang="en-US" smtClean="0"/>
              <a:t>22</a:t>
            </a:fld>
            <a:endParaRPr lang="en-US"/>
          </a:p>
        </p:txBody>
      </p:sp>
    </p:spTree>
    <p:extLst>
      <p:ext uri="{BB962C8B-B14F-4D97-AF65-F5344CB8AC3E}">
        <p14:creationId xmlns:p14="http://schemas.microsoft.com/office/powerpoint/2010/main" val="2284338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axis construction</a:t>
            </a:r>
          </a:p>
        </p:txBody>
      </p:sp>
      <p:sp>
        <p:nvSpPr>
          <p:cNvPr id="3" name="Content Placeholder 2"/>
          <p:cNvSpPr>
            <a:spLocks noGrp="1"/>
          </p:cNvSpPr>
          <p:nvPr>
            <p:ph idx="1"/>
          </p:nvPr>
        </p:nvSpPr>
        <p:spPr/>
        <p:txBody>
          <a:bodyPr>
            <a:normAutofit/>
          </a:bodyPr>
          <a:lstStyle/>
          <a:p>
            <a:pPr marL="0" indent="0">
              <a:buNone/>
            </a:pPr>
            <a:r>
              <a:rPr lang="en-US" sz="2000" i="1" dirty="0"/>
              <a:t>Note: Almost all of the parts in this section come from openbuildspartstore.com.</a:t>
            </a:r>
          </a:p>
          <a:p>
            <a:pPr marL="0" indent="0">
              <a:buNone/>
            </a:pPr>
            <a:endParaRPr lang="en-US" sz="2000" i="1" dirty="0"/>
          </a:p>
          <a:p>
            <a:pPr marL="0" indent="0">
              <a:buNone/>
            </a:pPr>
            <a:r>
              <a:rPr lang="en-US" sz="2000" dirty="0"/>
              <a:t>The assembly order will be: </a:t>
            </a:r>
          </a:p>
          <a:p>
            <a:pPr marL="514350" indent="-514350">
              <a:buAutoNum type="arabicParenR"/>
            </a:pPr>
            <a:r>
              <a:rPr lang="en-US" sz="2000" dirty="0"/>
              <a:t>Preliminaries (labeling, wheel assembly, etc.)</a:t>
            </a:r>
          </a:p>
          <a:p>
            <a:pPr marL="514350" indent="-514350">
              <a:buAutoNum type="arabicParenR"/>
            </a:pPr>
            <a:r>
              <a:rPr lang="en-US" sz="2000" dirty="0"/>
              <a:t>Assemble z-axis</a:t>
            </a:r>
          </a:p>
          <a:p>
            <a:pPr marL="514350" indent="-514350">
              <a:buAutoNum type="arabicParenR"/>
            </a:pPr>
            <a:r>
              <a:rPr lang="en-US" sz="2000" dirty="0"/>
              <a:t>Assemble y-axis</a:t>
            </a:r>
          </a:p>
          <a:p>
            <a:pPr marL="514350" indent="-514350">
              <a:buAutoNum type="arabicParenR"/>
            </a:pPr>
            <a:r>
              <a:rPr lang="en-US" sz="2000" dirty="0"/>
              <a:t>Assemble x-axis and x’ axis</a:t>
            </a:r>
          </a:p>
          <a:p>
            <a:pPr marL="514350" indent="-514350">
              <a:buAutoNum type="arabicParenR"/>
            </a:pPr>
            <a:r>
              <a:rPr lang="en-US" sz="2000" dirty="0"/>
              <a:t>Putting it all together</a:t>
            </a:r>
          </a:p>
        </p:txBody>
      </p:sp>
      <p:sp>
        <p:nvSpPr>
          <p:cNvPr id="4" name="Slide Number Placeholder 3">
            <a:extLst>
              <a:ext uri="{FF2B5EF4-FFF2-40B4-BE49-F238E27FC236}">
                <a16:creationId xmlns:a16="http://schemas.microsoft.com/office/drawing/2014/main" id="{015B3023-44A7-439E-99E0-53807ADA8894}"/>
              </a:ext>
            </a:extLst>
          </p:cNvPr>
          <p:cNvSpPr>
            <a:spLocks noGrp="1"/>
          </p:cNvSpPr>
          <p:nvPr>
            <p:ph type="sldNum" sz="quarter" idx="12"/>
          </p:nvPr>
        </p:nvSpPr>
        <p:spPr/>
        <p:txBody>
          <a:bodyPr/>
          <a:lstStyle/>
          <a:p>
            <a:fld id="{E2341E1A-3219-477A-8EDF-0FA7BCE8D9A8}" type="slidenum">
              <a:rPr lang="en-US" smtClean="0"/>
              <a:t>23</a:t>
            </a:fld>
            <a:endParaRPr lang="en-US"/>
          </a:p>
        </p:txBody>
      </p:sp>
    </p:spTree>
    <p:extLst>
      <p:ext uri="{BB962C8B-B14F-4D97-AF65-F5344CB8AC3E}">
        <p14:creationId xmlns:p14="http://schemas.microsoft.com/office/powerpoint/2010/main" val="3715343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dirty="0"/>
              <a:t>Preliminaries:</a:t>
            </a:r>
            <a:br>
              <a:rPr lang="en-US" sz="1800" dirty="0"/>
            </a:br>
            <a:r>
              <a:rPr lang="en-US" sz="3600" dirty="0"/>
              <a:t>Label the c-beams and the gantry plates</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3637" r="21015"/>
          <a:stretch/>
        </p:blipFill>
        <p:spPr>
          <a:xfrm>
            <a:off x="377340" y="1906701"/>
            <a:ext cx="3879351" cy="3339194"/>
          </a:xfrm>
          <a:prstGeom prst="rect">
            <a:avLst/>
          </a:prstGeom>
        </p:spPr>
      </p:pic>
      <p:sp>
        <p:nvSpPr>
          <p:cNvPr id="10" name="TextBox 9"/>
          <p:cNvSpPr txBox="1"/>
          <p:nvPr/>
        </p:nvSpPr>
        <p:spPr>
          <a:xfrm>
            <a:off x="628650" y="5461908"/>
            <a:ext cx="3567793" cy="738664"/>
          </a:xfrm>
          <a:prstGeom prst="rect">
            <a:avLst/>
          </a:prstGeom>
          <a:noFill/>
        </p:spPr>
        <p:txBody>
          <a:bodyPr wrap="square" rtlCol="0">
            <a:spAutoFit/>
          </a:bodyPr>
          <a:lstStyle/>
          <a:p>
            <a:r>
              <a:rPr lang="en-US" sz="1400" dirty="0"/>
              <a:t>1) Use a permanent marker to clearly label each C-beam as X, Y, or Z. </a:t>
            </a:r>
          </a:p>
          <a:p>
            <a:endParaRPr lang="en-US" sz="1400" dirty="0"/>
          </a:p>
        </p:txBody>
      </p:sp>
      <p:sp>
        <p:nvSpPr>
          <p:cNvPr id="11" name="TextBox 10"/>
          <p:cNvSpPr txBox="1"/>
          <p:nvPr/>
        </p:nvSpPr>
        <p:spPr>
          <a:xfrm>
            <a:off x="5046133" y="5445580"/>
            <a:ext cx="3371246" cy="738664"/>
          </a:xfrm>
          <a:prstGeom prst="rect">
            <a:avLst/>
          </a:prstGeom>
          <a:noFill/>
        </p:spPr>
        <p:txBody>
          <a:bodyPr wrap="square" rtlCol="0">
            <a:spAutoFit/>
          </a:bodyPr>
          <a:lstStyle/>
          <a:p>
            <a:r>
              <a:rPr lang="en-US" sz="1400" dirty="0"/>
              <a:t>2) Do the same for two small gantry plates (X and Z) and one large gantry plate (Y)</a:t>
            </a:r>
          </a:p>
          <a:p>
            <a:endParaRPr lang="en-US" sz="1400"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2264228"/>
            <a:ext cx="4466167" cy="2512219"/>
          </a:xfrm>
          <a:prstGeom prst="rect">
            <a:avLst/>
          </a:prstGeom>
        </p:spPr>
      </p:pic>
      <p:sp>
        <p:nvSpPr>
          <p:cNvPr id="3" name="Slide Number Placeholder 2">
            <a:extLst>
              <a:ext uri="{FF2B5EF4-FFF2-40B4-BE49-F238E27FC236}">
                <a16:creationId xmlns:a16="http://schemas.microsoft.com/office/drawing/2014/main" id="{201E78AB-8931-463E-B3BB-0757721355A5}"/>
              </a:ext>
            </a:extLst>
          </p:cNvPr>
          <p:cNvSpPr>
            <a:spLocks noGrp="1"/>
          </p:cNvSpPr>
          <p:nvPr>
            <p:ph type="sldNum" sz="quarter" idx="12"/>
          </p:nvPr>
        </p:nvSpPr>
        <p:spPr/>
        <p:txBody>
          <a:bodyPr/>
          <a:lstStyle/>
          <a:p>
            <a:fld id="{E2341E1A-3219-477A-8EDF-0FA7BCE8D9A8}" type="slidenum">
              <a:rPr lang="en-US" smtClean="0"/>
              <a:t>24</a:t>
            </a:fld>
            <a:endParaRPr lang="en-US"/>
          </a:p>
        </p:txBody>
      </p:sp>
    </p:spTree>
    <p:extLst>
      <p:ext uri="{BB962C8B-B14F-4D97-AF65-F5344CB8AC3E}">
        <p14:creationId xmlns:p14="http://schemas.microsoft.com/office/powerpoint/2010/main" val="258355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t>Preliminaries: </a:t>
            </a:r>
            <a:br>
              <a:rPr lang="en-US" sz="1800" dirty="0"/>
            </a:br>
            <a:r>
              <a:rPr lang="en-US" dirty="0"/>
              <a:t>Assemble the wheels</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0146" t="796" r="24406" b="14382"/>
          <a:stretch/>
        </p:blipFill>
        <p:spPr>
          <a:xfrm>
            <a:off x="318407" y="1567358"/>
            <a:ext cx="2751798" cy="2367826"/>
          </a:xfr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6786" t="13968" r="39286" b="20318"/>
          <a:stretch/>
        </p:blipFill>
        <p:spPr>
          <a:xfrm>
            <a:off x="3645435" y="1567359"/>
            <a:ext cx="1532794" cy="2367825"/>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4678" r="17826"/>
          <a:stretch/>
        </p:blipFill>
        <p:spPr>
          <a:xfrm>
            <a:off x="5905895" y="1567358"/>
            <a:ext cx="2841173" cy="2367825"/>
          </a:xfrm>
          <a:prstGeom prst="rect">
            <a:avLst/>
          </a:prstGeom>
        </p:spPr>
      </p:pic>
      <p:sp>
        <p:nvSpPr>
          <p:cNvPr id="7" name="TextBox 6"/>
          <p:cNvSpPr txBox="1"/>
          <p:nvPr/>
        </p:nvSpPr>
        <p:spPr>
          <a:xfrm>
            <a:off x="261257" y="3999509"/>
            <a:ext cx="2751798" cy="1384995"/>
          </a:xfrm>
          <a:prstGeom prst="rect">
            <a:avLst/>
          </a:prstGeom>
          <a:noFill/>
        </p:spPr>
        <p:txBody>
          <a:bodyPr wrap="square" rtlCol="0">
            <a:spAutoFit/>
          </a:bodyPr>
          <a:lstStyle/>
          <a:p>
            <a:r>
              <a:rPr lang="en-US" sz="1400" dirty="0"/>
              <a:t>0) Each C-beam actuator kit contains 4 ‘</a:t>
            </a:r>
            <a:r>
              <a:rPr lang="en-US" sz="1400" dirty="0" err="1"/>
              <a:t>xtreme</a:t>
            </a:r>
            <a:r>
              <a:rPr lang="en-US" sz="1400" dirty="0"/>
              <a:t> mini V’ wheel kits, each of come with a rim, two ball bearings, two shims, and a nut (pictured above). </a:t>
            </a:r>
          </a:p>
          <a:p>
            <a:endParaRPr lang="en-US" sz="1400" dirty="0"/>
          </a:p>
        </p:txBody>
      </p:sp>
      <p:sp>
        <p:nvSpPr>
          <p:cNvPr id="8" name="TextBox 7"/>
          <p:cNvSpPr txBox="1"/>
          <p:nvPr/>
        </p:nvSpPr>
        <p:spPr>
          <a:xfrm>
            <a:off x="3317818" y="4032169"/>
            <a:ext cx="2302329" cy="1815882"/>
          </a:xfrm>
          <a:prstGeom prst="rect">
            <a:avLst/>
          </a:prstGeom>
          <a:noFill/>
        </p:spPr>
        <p:txBody>
          <a:bodyPr wrap="square" rtlCol="0">
            <a:spAutoFit/>
          </a:bodyPr>
          <a:lstStyle/>
          <a:p>
            <a:r>
              <a:rPr lang="en-US" sz="1400" dirty="0"/>
              <a:t>1) Assemble the wheel by inserting a ball bearing into the rim, then a shim, then another ball bearing.</a:t>
            </a:r>
          </a:p>
          <a:p>
            <a:r>
              <a:rPr lang="en-US" sz="1400" dirty="0"/>
              <a:t>Now you should have an assembled wheel, a shim and a nut (pictured).</a:t>
            </a:r>
          </a:p>
          <a:p>
            <a:endParaRPr lang="en-US" sz="1400" dirty="0"/>
          </a:p>
        </p:txBody>
      </p:sp>
      <p:sp>
        <p:nvSpPr>
          <p:cNvPr id="9" name="TextBox 8"/>
          <p:cNvSpPr txBox="1"/>
          <p:nvPr/>
        </p:nvSpPr>
        <p:spPr>
          <a:xfrm>
            <a:off x="5807528" y="4032169"/>
            <a:ext cx="3176304" cy="1815882"/>
          </a:xfrm>
          <a:prstGeom prst="rect">
            <a:avLst/>
          </a:prstGeom>
          <a:noFill/>
        </p:spPr>
        <p:txBody>
          <a:bodyPr wrap="square" rtlCol="0">
            <a:spAutoFit/>
          </a:bodyPr>
          <a:lstStyle/>
          <a:p>
            <a:r>
              <a:rPr lang="en-US" sz="1400" dirty="0"/>
              <a:t>2) Do this for all four wheels.  </a:t>
            </a:r>
          </a:p>
          <a:p>
            <a:r>
              <a:rPr lang="en-US" sz="1400" dirty="0"/>
              <a:t>3) Now do this twice more from the other C-beam actuator kit so you have twelve wheels assembled in total (not pictured). </a:t>
            </a:r>
          </a:p>
          <a:p>
            <a:r>
              <a:rPr lang="en-US" sz="1400" dirty="0"/>
              <a:t>4) Using the same process, assemble the six larger wheels (</a:t>
            </a:r>
            <a:r>
              <a:rPr lang="en-US" sz="1400" dirty="0" err="1"/>
              <a:t>openbuilds</a:t>
            </a:r>
            <a:r>
              <a:rPr lang="en-US" sz="1400" dirty="0"/>
              <a:t> “</a:t>
            </a:r>
            <a:r>
              <a:rPr lang="en-US" sz="1400" dirty="0" err="1"/>
              <a:t>xtreme</a:t>
            </a:r>
            <a:r>
              <a:rPr lang="en-US" sz="1400" dirty="0"/>
              <a:t> solid V” wheels). </a:t>
            </a:r>
          </a:p>
        </p:txBody>
      </p:sp>
      <p:sp>
        <p:nvSpPr>
          <p:cNvPr id="10" name="TextBox 9"/>
          <p:cNvSpPr txBox="1"/>
          <p:nvPr/>
        </p:nvSpPr>
        <p:spPr>
          <a:xfrm>
            <a:off x="318407" y="6159729"/>
            <a:ext cx="8294913" cy="954107"/>
          </a:xfrm>
          <a:prstGeom prst="rect">
            <a:avLst/>
          </a:prstGeom>
          <a:noFill/>
        </p:spPr>
        <p:txBody>
          <a:bodyPr wrap="square" rtlCol="0">
            <a:spAutoFit/>
          </a:bodyPr>
          <a:lstStyle/>
          <a:p>
            <a:r>
              <a:rPr lang="en-US" sz="1400" dirty="0"/>
              <a:t>You should now have 12 “</a:t>
            </a:r>
            <a:r>
              <a:rPr lang="en-US" sz="1400" dirty="0" err="1"/>
              <a:t>xtreme</a:t>
            </a:r>
            <a:r>
              <a:rPr lang="en-US" sz="1400" dirty="0"/>
              <a:t> mini V” wheels and 6 larger “extreme solid V” wheels, as well as 14 spacers and 14 nuts left over.  You should also have 4 unassembled “extreme mini V” wheel kits left over (from the mini V gantry set), which </a:t>
            </a:r>
            <a:r>
              <a:rPr lang="en-US" sz="1400" u="sng" dirty="0"/>
              <a:t>we won’t use.</a:t>
            </a:r>
          </a:p>
          <a:p>
            <a:endParaRPr lang="en-US" sz="1400" dirty="0"/>
          </a:p>
        </p:txBody>
      </p:sp>
      <p:sp>
        <p:nvSpPr>
          <p:cNvPr id="3" name="Slide Number Placeholder 2">
            <a:extLst>
              <a:ext uri="{FF2B5EF4-FFF2-40B4-BE49-F238E27FC236}">
                <a16:creationId xmlns:a16="http://schemas.microsoft.com/office/drawing/2014/main" id="{9F8413BB-A72B-4FF8-8FE6-2B40D35C4777}"/>
              </a:ext>
            </a:extLst>
          </p:cNvPr>
          <p:cNvSpPr>
            <a:spLocks noGrp="1"/>
          </p:cNvSpPr>
          <p:nvPr>
            <p:ph type="sldNum" sz="quarter" idx="12"/>
          </p:nvPr>
        </p:nvSpPr>
        <p:spPr>
          <a:xfrm>
            <a:off x="6976766" y="6448630"/>
            <a:ext cx="2057400" cy="365125"/>
          </a:xfrm>
        </p:spPr>
        <p:txBody>
          <a:bodyPr/>
          <a:lstStyle/>
          <a:p>
            <a:fld id="{E2341E1A-3219-477A-8EDF-0FA7BCE8D9A8}" type="slidenum">
              <a:rPr lang="en-US" smtClean="0"/>
              <a:t>25</a:t>
            </a:fld>
            <a:endParaRPr lang="en-US"/>
          </a:p>
        </p:txBody>
      </p:sp>
    </p:spTree>
    <p:extLst>
      <p:ext uri="{BB962C8B-B14F-4D97-AF65-F5344CB8AC3E}">
        <p14:creationId xmlns:p14="http://schemas.microsoft.com/office/powerpoint/2010/main" val="3893139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25204"/>
            <a:ext cx="8515350" cy="851238"/>
          </a:xfrm>
        </p:spPr>
        <p:txBody>
          <a:bodyPr>
            <a:noAutofit/>
          </a:bodyPr>
          <a:lstStyle/>
          <a:p>
            <a:r>
              <a:rPr lang="en-US" sz="3200" dirty="0"/>
              <a:t>Assemble &amp; tighten the anti-backlash nut blocks</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21587" b="24286"/>
          <a:stretch/>
        </p:blipFill>
        <p:spPr>
          <a:xfrm rot="10800000">
            <a:off x="909286" y="2298845"/>
            <a:ext cx="4380139" cy="1333596"/>
          </a:xfrm>
          <a:prstGeom prst="rect">
            <a:avLst/>
          </a:prstGeom>
        </p:spPr>
      </p:pic>
      <p:pic>
        <p:nvPicPr>
          <p:cNvPr id="9" name="Content Placeholder 8"/>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16829" b="18815"/>
          <a:stretch/>
        </p:blipFill>
        <p:spPr>
          <a:xfrm rot="10800000">
            <a:off x="1703263" y="4326104"/>
            <a:ext cx="3524955" cy="1276044"/>
          </a:xfrm>
        </p:spPr>
      </p:pic>
      <p:sp>
        <p:nvSpPr>
          <p:cNvPr id="15" name="TextBox 14"/>
          <p:cNvSpPr txBox="1"/>
          <p:nvPr/>
        </p:nvSpPr>
        <p:spPr>
          <a:xfrm>
            <a:off x="5329589" y="2277363"/>
            <a:ext cx="3700111" cy="1815882"/>
          </a:xfrm>
          <a:prstGeom prst="rect">
            <a:avLst/>
          </a:prstGeom>
          <a:noFill/>
        </p:spPr>
        <p:txBody>
          <a:bodyPr wrap="square" rtlCol="0">
            <a:spAutoFit/>
          </a:bodyPr>
          <a:lstStyle/>
          <a:p>
            <a:pPr marL="342900" indent="-342900">
              <a:buAutoNum type="arabicParenR"/>
            </a:pPr>
            <a:r>
              <a:rPr lang="en-US" sz="1400" dirty="0"/>
              <a:t>Screw in the anti-backlash set screw until it’s just touching the far side.  </a:t>
            </a:r>
          </a:p>
          <a:p>
            <a:pPr marL="342900" indent="-342900">
              <a:buAutoNum type="arabicParenR"/>
            </a:pPr>
            <a:r>
              <a:rPr lang="en-US" sz="1400" dirty="0"/>
              <a:t>Thread the nut block onto the leadscrew.</a:t>
            </a:r>
          </a:p>
          <a:p>
            <a:pPr marL="342900" indent="-342900">
              <a:buAutoNum type="arabicParenR"/>
            </a:pPr>
            <a:r>
              <a:rPr lang="en-US" sz="1400" dirty="0"/>
              <a:t>Tighten the anti-backlash set screw until the nut block no longer allows the lead screw to rotate. Now back it off until the lead screw can rotate. This ensures minimal backlash.</a:t>
            </a:r>
          </a:p>
        </p:txBody>
      </p:sp>
      <p:sp>
        <p:nvSpPr>
          <p:cNvPr id="16" name="TextBox 15"/>
          <p:cNvSpPr txBox="1"/>
          <p:nvPr/>
        </p:nvSpPr>
        <p:spPr>
          <a:xfrm>
            <a:off x="2069649" y="1899434"/>
            <a:ext cx="2792185" cy="307777"/>
          </a:xfrm>
          <a:prstGeom prst="rect">
            <a:avLst/>
          </a:prstGeom>
          <a:noFill/>
        </p:spPr>
        <p:txBody>
          <a:bodyPr wrap="square" rtlCol="0">
            <a:spAutoFit/>
          </a:bodyPr>
          <a:lstStyle/>
          <a:p>
            <a:r>
              <a:rPr lang="en-US" sz="1400" dirty="0"/>
              <a:t>anti-backlash set screw</a:t>
            </a:r>
          </a:p>
        </p:txBody>
      </p:sp>
      <p:cxnSp>
        <p:nvCxnSpPr>
          <p:cNvPr id="17" name="Straight Arrow Connector 16"/>
          <p:cNvCxnSpPr/>
          <p:nvPr/>
        </p:nvCxnSpPr>
        <p:spPr>
          <a:xfrm flipH="1">
            <a:off x="3004677" y="2190364"/>
            <a:ext cx="37876" cy="384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165040" y="1897261"/>
            <a:ext cx="1966339" cy="307777"/>
          </a:xfrm>
          <a:prstGeom prst="rect">
            <a:avLst/>
          </a:prstGeom>
          <a:noFill/>
        </p:spPr>
        <p:txBody>
          <a:bodyPr wrap="square" rtlCol="0">
            <a:spAutoFit/>
          </a:bodyPr>
          <a:lstStyle/>
          <a:p>
            <a:r>
              <a:rPr lang="en-US" sz="1400" dirty="0"/>
              <a:t>lead screw</a:t>
            </a:r>
          </a:p>
        </p:txBody>
      </p:sp>
      <p:cxnSp>
        <p:nvCxnSpPr>
          <p:cNvPr id="19" name="Straight Arrow Connector 18"/>
          <p:cNvCxnSpPr/>
          <p:nvPr/>
        </p:nvCxnSpPr>
        <p:spPr>
          <a:xfrm flipH="1">
            <a:off x="4572000" y="2190364"/>
            <a:ext cx="29932" cy="6916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269671" y="3285756"/>
            <a:ext cx="426936" cy="534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387741" y="3185304"/>
            <a:ext cx="932793" cy="307777"/>
          </a:xfrm>
          <a:prstGeom prst="rect">
            <a:avLst/>
          </a:prstGeom>
          <a:noFill/>
        </p:spPr>
        <p:txBody>
          <a:bodyPr wrap="square" rtlCol="0">
            <a:spAutoFit/>
          </a:bodyPr>
          <a:lstStyle/>
          <a:p>
            <a:r>
              <a:rPr lang="en-US" sz="1400" dirty="0"/>
              <a:t>nut block</a:t>
            </a:r>
          </a:p>
        </p:txBody>
      </p:sp>
      <p:sp>
        <p:nvSpPr>
          <p:cNvPr id="27" name="TextBox 26"/>
          <p:cNvSpPr txBox="1"/>
          <p:nvPr/>
        </p:nvSpPr>
        <p:spPr>
          <a:xfrm>
            <a:off x="5329589" y="4245388"/>
            <a:ext cx="3700111" cy="2031325"/>
          </a:xfrm>
          <a:prstGeom prst="rect">
            <a:avLst/>
          </a:prstGeom>
          <a:noFill/>
        </p:spPr>
        <p:txBody>
          <a:bodyPr wrap="square" rtlCol="0">
            <a:spAutoFit/>
          </a:bodyPr>
          <a:lstStyle/>
          <a:p>
            <a:pPr marL="342900" indent="-342900">
              <a:buAutoNum type="arabicParenR" startAt="4"/>
            </a:pPr>
            <a:r>
              <a:rPr lang="en-US" sz="1400" dirty="0"/>
              <a:t>Drop in nuts on the side of the nut block with hexagonal holes. </a:t>
            </a:r>
          </a:p>
          <a:p>
            <a:pPr marL="342900" indent="-342900">
              <a:buAutoNum type="arabicParenR" startAt="4"/>
            </a:pPr>
            <a:endParaRPr lang="en-US" sz="1400" dirty="0"/>
          </a:p>
          <a:p>
            <a:pPr marL="342900" indent="-342900">
              <a:buAutoNum type="arabicParenR" startAt="4"/>
            </a:pPr>
            <a:endParaRPr lang="en-US" sz="1400" dirty="0"/>
          </a:p>
          <a:p>
            <a:pPr marL="342900" indent="-342900">
              <a:buAutoNum type="arabicParenR" startAt="4"/>
            </a:pPr>
            <a:endParaRPr lang="en-US" sz="1400" dirty="0"/>
          </a:p>
          <a:p>
            <a:pPr marL="342900" indent="-342900">
              <a:buAutoNum type="arabicParenR" startAt="4"/>
            </a:pPr>
            <a:endParaRPr lang="en-US" sz="1400" dirty="0"/>
          </a:p>
          <a:p>
            <a:pPr marL="342900" indent="-342900">
              <a:buAutoNum type="arabicParenR" startAt="4"/>
            </a:pPr>
            <a:endParaRPr lang="en-US" sz="1400" dirty="0"/>
          </a:p>
          <a:p>
            <a:pPr marL="342900" indent="-342900">
              <a:buAutoNum type="arabicParenR" startAt="4"/>
            </a:pPr>
            <a:endParaRPr lang="en-US" sz="1400" dirty="0"/>
          </a:p>
          <a:p>
            <a:endParaRPr lang="en-US" sz="1400" dirty="0"/>
          </a:p>
        </p:txBody>
      </p:sp>
      <p:sp>
        <p:nvSpPr>
          <p:cNvPr id="28" name="Rectangle 27"/>
          <p:cNvSpPr/>
          <p:nvPr/>
        </p:nvSpPr>
        <p:spPr>
          <a:xfrm>
            <a:off x="628650" y="490306"/>
            <a:ext cx="1437381" cy="369332"/>
          </a:xfrm>
          <a:prstGeom prst="rect">
            <a:avLst/>
          </a:prstGeom>
        </p:spPr>
        <p:txBody>
          <a:bodyPr wrap="none">
            <a:spAutoFit/>
          </a:bodyPr>
          <a:lstStyle/>
          <a:p>
            <a:r>
              <a:rPr lang="en-US" dirty="0">
                <a:latin typeface="+mj-lt"/>
              </a:rPr>
              <a:t>Preliminaries</a:t>
            </a:r>
            <a:r>
              <a:rPr lang="en-US" sz="1400" dirty="0">
                <a:latin typeface="+mj-lt"/>
              </a:rPr>
              <a:t>:</a:t>
            </a:r>
          </a:p>
        </p:txBody>
      </p:sp>
      <p:sp>
        <p:nvSpPr>
          <p:cNvPr id="3" name="Rectangle 2"/>
          <p:cNvSpPr/>
          <p:nvPr/>
        </p:nvSpPr>
        <p:spPr>
          <a:xfrm>
            <a:off x="403860" y="5957257"/>
            <a:ext cx="8625840" cy="338554"/>
          </a:xfrm>
          <a:prstGeom prst="rect">
            <a:avLst/>
          </a:prstGeom>
        </p:spPr>
        <p:txBody>
          <a:bodyPr wrap="square">
            <a:spAutoFit/>
          </a:bodyPr>
          <a:lstStyle/>
          <a:p>
            <a:r>
              <a:rPr lang="en-US" sz="1600" b="1" u="sng" dirty="0"/>
              <a:t>This is the same for all three axes, so repeat this for the other two nut blocks and leadscrews. </a:t>
            </a:r>
          </a:p>
        </p:txBody>
      </p:sp>
      <p:sp>
        <p:nvSpPr>
          <p:cNvPr id="4" name="Slide Number Placeholder 3">
            <a:extLst>
              <a:ext uri="{FF2B5EF4-FFF2-40B4-BE49-F238E27FC236}">
                <a16:creationId xmlns:a16="http://schemas.microsoft.com/office/drawing/2014/main" id="{C5708C67-5E9D-4C8C-80A3-B45858875A1A}"/>
              </a:ext>
            </a:extLst>
          </p:cNvPr>
          <p:cNvSpPr>
            <a:spLocks noGrp="1"/>
          </p:cNvSpPr>
          <p:nvPr>
            <p:ph type="sldNum" sz="quarter" idx="12"/>
          </p:nvPr>
        </p:nvSpPr>
        <p:spPr/>
        <p:txBody>
          <a:bodyPr/>
          <a:lstStyle/>
          <a:p>
            <a:fld id="{E2341E1A-3219-477A-8EDF-0FA7BCE8D9A8}" type="slidenum">
              <a:rPr lang="en-US" smtClean="0"/>
              <a:t>26</a:t>
            </a:fld>
            <a:endParaRPr lang="en-US"/>
          </a:p>
        </p:txBody>
      </p:sp>
    </p:spTree>
    <p:extLst>
      <p:ext uri="{BB962C8B-B14F-4D97-AF65-F5344CB8AC3E}">
        <p14:creationId xmlns:p14="http://schemas.microsoft.com/office/powerpoint/2010/main" val="3157737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Assemble Z gantry</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299" t="15477" r="13767" b="6642"/>
          <a:stretch/>
        </p:blipFill>
        <p:spPr>
          <a:xfrm>
            <a:off x="628650" y="1697163"/>
            <a:ext cx="2545148" cy="1771650"/>
          </a:xfrm>
          <a:prstGeom prst="rect">
            <a:avLst/>
          </a:prstGeom>
        </p:spPr>
      </p:pic>
      <p:pic>
        <p:nvPicPr>
          <p:cNvPr id="8" name="Content Placeholder 7"/>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25950" t="12120" r="18635" b="12802"/>
          <a:stretch/>
        </p:blipFill>
        <p:spPr>
          <a:xfrm>
            <a:off x="3361569" y="1690689"/>
            <a:ext cx="2324706" cy="1771650"/>
          </a:xfr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8839" t="15556" r="20625" b="10159"/>
          <a:stretch/>
        </p:blipFill>
        <p:spPr>
          <a:xfrm>
            <a:off x="6160534" y="1690689"/>
            <a:ext cx="2566621" cy="1771650"/>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17054" t="16032" r="19732" b="2699"/>
          <a:stretch/>
        </p:blipFill>
        <p:spPr>
          <a:xfrm>
            <a:off x="628650" y="4367893"/>
            <a:ext cx="2449860" cy="1771650"/>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l="20714" t="12063" r="18929" b="4920"/>
          <a:stretch/>
        </p:blipFill>
        <p:spPr>
          <a:xfrm>
            <a:off x="3279327" y="4361420"/>
            <a:ext cx="2298301" cy="1778123"/>
          </a:xfrm>
          <a:prstGeom prst="rect">
            <a:avLst/>
          </a:prstGeom>
        </p:spPr>
      </p:pic>
      <p:sp>
        <p:nvSpPr>
          <p:cNvPr id="9" name="TextBox 8"/>
          <p:cNvSpPr txBox="1"/>
          <p:nvPr/>
        </p:nvSpPr>
        <p:spPr>
          <a:xfrm>
            <a:off x="628650" y="3545784"/>
            <a:ext cx="1656159" cy="307777"/>
          </a:xfrm>
          <a:prstGeom prst="rect">
            <a:avLst/>
          </a:prstGeom>
          <a:noFill/>
        </p:spPr>
        <p:txBody>
          <a:bodyPr wrap="none" rtlCol="0">
            <a:spAutoFit/>
          </a:bodyPr>
          <a:lstStyle/>
          <a:p>
            <a:r>
              <a:rPr lang="en-US" sz="1400" dirty="0"/>
              <a:t>1) 25mm M5 screws</a:t>
            </a:r>
          </a:p>
        </p:txBody>
      </p:sp>
      <p:sp>
        <p:nvSpPr>
          <p:cNvPr id="10" name="TextBox 9"/>
          <p:cNvSpPr txBox="1"/>
          <p:nvPr/>
        </p:nvSpPr>
        <p:spPr>
          <a:xfrm>
            <a:off x="3361569" y="3453451"/>
            <a:ext cx="2512108" cy="738664"/>
          </a:xfrm>
          <a:prstGeom prst="rect">
            <a:avLst/>
          </a:prstGeom>
          <a:noFill/>
        </p:spPr>
        <p:txBody>
          <a:bodyPr wrap="square" rtlCol="0">
            <a:spAutoFit/>
          </a:bodyPr>
          <a:lstStyle/>
          <a:p>
            <a:r>
              <a:rPr lang="en-US" sz="1400" dirty="0"/>
              <a:t>2) Round 6mm spacers on top two, eccentric (also, hexagonal) 6mm spacers on bottom two. </a:t>
            </a:r>
          </a:p>
        </p:txBody>
      </p:sp>
      <p:sp>
        <p:nvSpPr>
          <p:cNvPr id="11" name="TextBox 10"/>
          <p:cNvSpPr txBox="1"/>
          <p:nvPr/>
        </p:nvSpPr>
        <p:spPr>
          <a:xfrm>
            <a:off x="6104024" y="3501334"/>
            <a:ext cx="2951001" cy="523220"/>
          </a:xfrm>
          <a:prstGeom prst="rect">
            <a:avLst/>
          </a:prstGeom>
          <a:noFill/>
        </p:spPr>
        <p:txBody>
          <a:bodyPr wrap="none" rtlCol="0">
            <a:spAutoFit/>
          </a:bodyPr>
          <a:lstStyle/>
          <a:p>
            <a:r>
              <a:rPr lang="en-US" sz="1400" dirty="0"/>
              <a:t>3) Put a shim (washer) on each one.</a:t>
            </a:r>
          </a:p>
          <a:p>
            <a:r>
              <a:rPr lang="en-US" sz="1400" dirty="0"/>
              <a:t>(</a:t>
            </a:r>
            <a:r>
              <a:rPr lang="en-US" sz="1400" u="sng" dirty="0"/>
              <a:t>take note: this step will vary by axis</a:t>
            </a:r>
            <a:r>
              <a:rPr lang="en-US" sz="1400" dirty="0"/>
              <a:t>). </a:t>
            </a:r>
          </a:p>
        </p:txBody>
      </p:sp>
      <p:sp>
        <p:nvSpPr>
          <p:cNvPr id="12" name="TextBox 11"/>
          <p:cNvSpPr txBox="1"/>
          <p:nvPr/>
        </p:nvSpPr>
        <p:spPr>
          <a:xfrm>
            <a:off x="628651" y="6192227"/>
            <a:ext cx="2449860" cy="523220"/>
          </a:xfrm>
          <a:prstGeom prst="rect">
            <a:avLst/>
          </a:prstGeom>
          <a:noFill/>
        </p:spPr>
        <p:txBody>
          <a:bodyPr wrap="square" rtlCol="0">
            <a:spAutoFit/>
          </a:bodyPr>
          <a:lstStyle/>
          <a:p>
            <a:r>
              <a:rPr lang="en-US" sz="1400" dirty="0"/>
              <a:t>4) Put ‘</a:t>
            </a:r>
            <a:r>
              <a:rPr lang="en-US" sz="1400" dirty="0" err="1"/>
              <a:t>xtreme</a:t>
            </a:r>
            <a:r>
              <a:rPr lang="en-US" sz="1400" dirty="0"/>
              <a:t> mini V’ wheels on each.</a:t>
            </a:r>
          </a:p>
        </p:txBody>
      </p:sp>
      <p:sp>
        <p:nvSpPr>
          <p:cNvPr id="13" name="TextBox 12"/>
          <p:cNvSpPr txBox="1"/>
          <p:nvPr/>
        </p:nvSpPr>
        <p:spPr>
          <a:xfrm>
            <a:off x="5577628" y="4778852"/>
            <a:ext cx="3217026" cy="1169551"/>
          </a:xfrm>
          <a:prstGeom prst="rect">
            <a:avLst/>
          </a:prstGeom>
          <a:noFill/>
        </p:spPr>
        <p:txBody>
          <a:bodyPr wrap="square" rtlCol="0">
            <a:spAutoFit/>
          </a:bodyPr>
          <a:lstStyle/>
          <a:p>
            <a:r>
              <a:rPr lang="en-US" sz="1400" dirty="0"/>
              <a:t>5) Put nuts on each. Fully tighten the two with the round spacer (the back two in this image). Leave the two with the eccentric spacer (the front two in this image) a little loose.</a:t>
            </a:r>
          </a:p>
        </p:txBody>
      </p:sp>
      <p:sp>
        <p:nvSpPr>
          <p:cNvPr id="15" name="Rectangle 14"/>
          <p:cNvSpPr/>
          <p:nvPr/>
        </p:nvSpPr>
        <p:spPr>
          <a:xfrm>
            <a:off x="628650" y="490306"/>
            <a:ext cx="1367554" cy="307777"/>
          </a:xfrm>
          <a:prstGeom prst="rect">
            <a:avLst/>
          </a:prstGeom>
        </p:spPr>
        <p:txBody>
          <a:bodyPr wrap="none">
            <a:spAutoFit/>
          </a:bodyPr>
          <a:lstStyle/>
          <a:p>
            <a:r>
              <a:rPr lang="en-US" sz="1400" dirty="0">
                <a:latin typeface="+mj-lt"/>
              </a:rPr>
              <a:t>Assemble Z-axis:</a:t>
            </a:r>
          </a:p>
        </p:txBody>
      </p:sp>
      <p:sp>
        <p:nvSpPr>
          <p:cNvPr id="3" name="Slide Number Placeholder 2">
            <a:extLst>
              <a:ext uri="{FF2B5EF4-FFF2-40B4-BE49-F238E27FC236}">
                <a16:creationId xmlns:a16="http://schemas.microsoft.com/office/drawing/2014/main" id="{12FF3306-3724-4704-859C-93A22E6E36CA}"/>
              </a:ext>
            </a:extLst>
          </p:cNvPr>
          <p:cNvSpPr>
            <a:spLocks noGrp="1"/>
          </p:cNvSpPr>
          <p:nvPr>
            <p:ph type="sldNum" sz="quarter" idx="12"/>
          </p:nvPr>
        </p:nvSpPr>
        <p:spPr/>
        <p:txBody>
          <a:bodyPr/>
          <a:lstStyle/>
          <a:p>
            <a:fld id="{E2341E1A-3219-477A-8EDF-0FA7BCE8D9A8}" type="slidenum">
              <a:rPr lang="en-US" smtClean="0"/>
              <a:t>27</a:t>
            </a:fld>
            <a:endParaRPr lang="en-US"/>
          </a:p>
        </p:txBody>
      </p:sp>
    </p:spTree>
    <p:extLst>
      <p:ext uri="{BB962C8B-B14F-4D97-AF65-F5344CB8AC3E}">
        <p14:creationId xmlns:p14="http://schemas.microsoft.com/office/powerpoint/2010/main" val="2931437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98083"/>
            <a:ext cx="7886700" cy="892606"/>
          </a:xfrm>
        </p:spPr>
        <p:txBody>
          <a:bodyPr>
            <a:noAutofit/>
          </a:bodyPr>
          <a:lstStyle/>
          <a:p>
            <a:r>
              <a:rPr lang="en-US" sz="3200" dirty="0"/>
              <a:t>Tightening the nuts on the eccentric spacers</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39740" r="30446" b="12631"/>
          <a:stretch/>
        </p:blipFill>
        <p:spPr>
          <a:xfrm rot="5400000">
            <a:off x="1624238" y="2830961"/>
            <a:ext cx="2726257" cy="4493842"/>
          </a:xfrm>
          <a:prstGeom prst="rect">
            <a:avLst/>
          </a:prstGeom>
        </p:spPr>
      </p:pic>
      <p:cxnSp>
        <p:nvCxnSpPr>
          <p:cNvPr id="5" name="Straight Arrow Connector 4"/>
          <p:cNvCxnSpPr/>
          <p:nvPr/>
        </p:nvCxnSpPr>
        <p:spPr>
          <a:xfrm flipH="1">
            <a:off x="2237234" y="3657602"/>
            <a:ext cx="29932" cy="55157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28650" y="2067942"/>
            <a:ext cx="5191505" cy="738664"/>
          </a:xfrm>
          <a:prstGeom prst="rect">
            <a:avLst/>
          </a:prstGeom>
          <a:noFill/>
        </p:spPr>
        <p:txBody>
          <a:bodyPr wrap="square" rtlCol="0">
            <a:spAutoFit/>
          </a:bodyPr>
          <a:lstStyle/>
          <a:p>
            <a:r>
              <a:rPr lang="en-US" sz="1400" dirty="0"/>
              <a:t>The eccentric spacers allow you to finely adjust the width between the wheels, and thus how tightly the wheels fit into the groove in the C-beam.  You want this to be snug and certainly not loose. </a:t>
            </a:r>
          </a:p>
        </p:txBody>
      </p:sp>
      <p:sp>
        <p:nvSpPr>
          <p:cNvPr id="9" name="TextBox 8"/>
          <p:cNvSpPr txBox="1"/>
          <p:nvPr/>
        </p:nvSpPr>
        <p:spPr>
          <a:xfrm>
            <a:off x="628650" y="3198796"/>
            <a:ext cx="4605638" cy="523220"/>
          </a:xfrm>
          <a:prstGeom prst="rect">
            <a:avLst/>
          </a:prstGeom>
          <a:noFill/>
        </p:spPr>
        <p:txBody>
          <a:bodyPr wrap="square" rtlCol="0">
            <a:spAutoFit/>
          </a:bodyPr>
          <a:lstStyle/>
          <a:p>
            <a:r>
              <a:rPr lang="en-US" sz="1400" dirty="0"/>
              <a:t>1) Orient the markings on the eccentric spacer towards the nearest edge of the plate, like shown here, then tighten. </a:t>
            </a:r>
          </a:p>
        </p:txBody>
      </p:sp>
      <p:sp>
        <p:nvSpPr>
          <p:cNvPr id="10" name="TextBox 9"/>
          <p:cNvSpPr txBox="1"/>
          <p:nvPr/>
        </p:nvSpPr>
        <p:spPr>
          <a:xfrm>
            <a:off x="5477254" y="3198796"/>
            <a:ext cx="3511624" cy="1600438"/>
          </a:xfrm>
          <a:prstGeom prst="rect">
            <a:avLst/>
          </a:prstGeom>
          <a:noFill/>
        </p:spPr>
        <p:txBody>
          <a:bodyPr wrap="square" rtlCol="0">
            <a:spAutoFit/>
          </a:bodyPr>
          <a:lstStyle/>
          <a:p>
            <a:r>
              <a:rPr lang="en-US" sz="1400" dirty="0"/>
              <a:t>2) Try sliding the gantry into the C-beam marked “Z”. It should fit tightly, but still be able to slide. If it is too tight or too loose, loosen the nuts on the screws with the eccentric spaces, adjust the angle of the eccentric spacers, tighten the nuts, and try again.</a:t>
            </a:r>
          </a:p>
        </p:txBody>
      </p:sp>
      <p:sp>
        <p:nvSpPr>
          <p:cNvPr id="11" name="Rectangle 10"/>
          <p:cNvSpPr/>
          <p:nvPr/>
        </p:nvSpPr>
        <p:spPr>
          <a:xfrm>
            <a:off x="628650" y="490306"/>
            <a:ext cx="1367554" cy="307777"/>
          </a:xfrm>
          <a:prstGeom prst="rect">
            <a:avLst/>
          </a:prstGeom>
        </p:spPr>
        <p:txBody>
          <a:bodyPr wrap="none">
            <a:spAutoFit/>
          </a:bodyPr>
          <a:lstStyle/>
          <a:p>
            <a:r>
              <a:rPr lang="en-US" sz="1400" dirty="0">
                <a:latin typeface="+mj-lt"/>
              </a:rPr>
              <a:t>Assemble Z-axis:</a:t>
            </a:r>
          </a:p>
        </p:txBody>
      </p:sp>
      <p:sp>
        <p:nvSpPr>
          <p:cNvPr id="3" name="Slide Number Placeholder 2">
            <a:extLst>
              <a:ext uri="{FF2B5EF4-FFF2-40B4-BE49-F238E27FC236}">
                <a16:creationId xmlns:a16="http://schemas.microsoft.com/office/drawing/2014/main" id="{745BBB90-3A79-4042-A78F-18D8A3BFDFB6}"/>
              </a:ext>
            </a:extLst>
          </p:cNvPr>
          <p:cNvSpPr>
            <a:spLocks noGrp="1"/>
          </p:cNvSpPr>
          <p:nvPr>
            <p:ph type="sldNum" sz="quarter" idx="12"/>
          </p:nvPr>
        </p:nvSpPr>
        <p:spPr/>
        <p:txBody>
          <a:bodyPr/>
          <a:lstStyle/>
          <a:p>
            <a:fld id="{E2341E1A-3219-477A-8EDF-0FA7BCE8D9A8}" type="slidenum">
              <a:rPr lang="en-US" smtClean="0"/>
              <a:t>28</a:t>
            </a:fld>
            <a:endParaRPr lang="en-US"/>
          </a:p>
        </p:txBody>
      </p:sp>
    </p:spTree>
    <p:extLst>
      <p:ext uri="{BB962C8B-B14F-4D97-AF65-F5344CB8AC3E}">
        <p14:creationId xmlns:p14="http://schemas.microsoft.com/office/powerpoint/2010/main" val="313367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8248650" cy="1325563"/>
          </a:xfrm>
        </p:spPr>
        <p:txBody>
          <a:bodyPr>
            <a:normAutofit/>
          </a:bodyPr>
          <a:lstStyle/>
          <a:p>
            <a:r>
              <a:rPr lang="en-US" sz="3600" dirty="0"/>
              <a:t>Affix</a:t>
            </a:r>
            <a:r>
              <a:rPr lang="en-US" sz="4000" dirty="0"/>
              <a:t> the nut block to the Z gantry plate</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0083" r="15353"/>
          <a:stretch/>
        </p:blipFill>
        <p:spPr>
          <a:xfrm>
            <a:off x="0" y="2254080"/>
            <a:ext cx="2417848" cy="2106497"/>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9116" y="2254079"/>
            <a:ext cx="3744884" cy="2106497"/>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9397" r="14899"/>
          <a:stretch/>
        </p:blipFill>
        <p:spPr>
          <a:xfrm>
            <a:off x="2678202" y="2254079"/>
            <a:ext cx="2460560" cy="2106497"/>
          </a:xfrm>
          <a:prstGeom prst="rect">
            <a:avLst/>
          </a:prstGeom>
        </p:spPr>
      </p:pic>
      <p:sp>
        <p:nvSpPr>
          <p:cNvPr id="8" name="TextBox 7"/>
          <p:cNvSpPr txBox="1"/>
          <p:nvPr/>
        </p:nvSpPr>
        <p:spPr>
          <a:xfrm>
            <a:off x="329614" y="4360575"/>
            <a:ext cx="1656159" cy="307777"/>
          </a:xfrm>
          <a:prstGeom prst="rect">
            <a:avLst/>
          </a:prstGeom>
          <a:noFill/>
        </p:spPr>
        <p:txBody>
          <a:bodyPr wrap="none" rtlCol="0">
            <a:spAutoFit/>
          </a:bodyPr>
          <a:lstStyle/>
          <a:p>
            <a:r>
              <a:rPr lang="en-US" sz="1400" dirty="0"/>
              <a:t>1) 20mm M5 screws</a:t>
            </a:r>
          </a:p>
        </p:txBody>
      </p:sp>
      <p:sp>
        <p:nvSpPr>
          <p:cNvPr id="9" name="TextBox 8"/>
          <p:cNvSpPr txBox="1"/>
          <p:nvPr/>
        </p:nvSpPr>
        <p:spPr>
          <a:xfrm>
            <a:off x="3137541" y="4360574"/>
            <a:ext cx="1334148" cy="307777"/>
          </a:xfrm>
          <a:prstGeom prst="rect">
            <a:avLst/>
          </a:prstGeom>
          <a:noFill/>
        </p:spPr>
        <p:txBody>
          <a:bodyPr wrap="none" rtlCol="0">
            <a:spAutoFit/>
          </a:bodyPr>
          <a:lstStyle/>
          <a:p>
            <a:r>
              <a:rPr lang="en-US" sz="1400" dirty="0"/>
              <a:t>2) 3mm spacers</a:t>
            </a:r>
          </a:p>
        </p:txBody>
      </p:sp>
      <p:sp>
        <p:nvSpPr>
          <p:cNvPr id="10" name="TextBox 9"/>
          <p:cNvSpPr txBox="1"/>
          <p:nvPr/>
        </p:nvSpPr>
        <p:spPr>
          <a:xfrm>
            <a:off x="5399115" y="4360576"/>
            <a:ext cx="3744885" cy="738664"/>
          </a:xfrm>
          <a:prstGeom prst="rect">
            <a:avLst/>
          </a:prstGeom>
          <a:noFill/>
        </p:spPr>
        <p:txBody>
          <a:bodyPr wrap="square" rtlCol="0">
            <a:spAutoFit/>
          </a:bodyPr>
          <a:lstStyle/>
          <a:p>
            <a:r>
              <a:rPr lang="en-US" sz="1400" dirty="0"/>
              <a:t>3) Put nut block on, tighten screws mostly but leave enough room for the nut block to wiggle a little (we’ll tighten it in a minute).</a:t>
            </a:r>
          </a:p>
        </p:txBody>
      </p:sp>
      <p:sp>
        <p:nvSpPr>
          <p:cNvPr id="11" name="Rectangle 10"/>
          <p:cNvSpPr/>
          <p:nvPr/>
        </p:nvSpPr>
        <p:spPr>
          <a:xfrm>
            <a:off x="628650" y="490306"/>
            <a:ext cx="1367554" cy="307777"/>
          </a:xfrm>
          <a:prstGeom prst="rect">
            <a:avLst/>
          </a:prstGeom>
        </p:spPr>
        <p:txBody>
          <a:bodyPr wrap="none">
            <a:spAutoFit/>
          </a:bodyPr>
          <a:lstStyle/>
          <a:p>
            <a:r>
              <a:rPr lang="en-US" sz="1400" dirty="0">
                <a:latin typeface="+mj-lt"/>
              </a:rPr>
              <a:t>Assemble Z-axis:</a:t>
            </a:r>
          </a:p>
        </p:txBody>
      </p:sp>
      <p:sp>
        <p:nvSpPr>
          <p:cNvPr id="3" name="Slide Number Placeholder 2">
            <a:extLst>
              <a:ext uri="{FF2B5EF4-FFF2-40B4-BE49-F238E27FC236}">
                <a16:creationId xmlns:a16="http://schemas.microsoft.com/office/drawing/2014/main" id="{2CBDF796-04B8-46D4-B899-6E7DDDE688A5}"/>
              </a:ext>
            </a:extLst>
          </p:cNvPr>
          <p:cNvSpPr>
            <a:spLocks noGrp="1"/>
          </p:cNvSpPr>
          <p:nvPr>
            <p:ph type="sldNum" sz="quarter" idx="12"/>
          </p:nvPr>
        </p:nvSpPr>
        <p:spPr/>
        <p:txBody>
          <a:bodyPr/>
          <a:lstStyle/>
          <a:p>
            <a:fld id="{E2341E1A-3219-477A-8EDF-0FA7BCE8D9A8}" type="slidenum">
              <a:rPr lang="en-US" smtClean="0"/>
              <a:t>29</a:t>
            </a:fld>
            <a:endParaRPr lang="en-US"/>
          </a:p>
        </p:txBody>
      </p:sp>
    </p:spTree>
    <p:extLst>
      <p:ext uri="{BB962C8B-B14F-4D97-AF65-F5344CB8AC3E}">
        <p14:creationId xmlns:p14="http://schemas.microsoft.com/office/powerpoint/2010/main" val="962025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Attach camera to cage plate</a:t>
            </a:r>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37757" t="20525" r="36491" b="32569"/>
          <a:stretch/>
        </p:blipFill>
        <p:spPr>
          <a:xfrm>
            <a:off x="6625285" y="2358609"/>
            <a:ext cx="2192143" cy="2246049"/>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40714" t="22539" r="34554" b="22222"/>
          <a:stretch/>
        </p:blipFill>
        <p:spPr>
          <a:xfrm>
            <a:off x="4628352" y="2367643"/>
            <a:ext cx="1780612" cy="2237015"/>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46428" t="30317" r="31965" b="21270"/>
          <a:stretch/>
        </p:blipFill>
        <p:spPr>
          <a:xfrm>
            <a:off x="414954" y="2358609"/>
            <a:ext cx="1782111" cy="2246049"/>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39821" t="38413" r="38304" b="18095"/>
          <a:stretch/>
        </p:blipFill>
        <p:spPr>
          <a:xfrm>
            <a:off x="2410925" y="2367643"/>
            <a:ext cx="2000250" cy="2237015"/>
          </a:xfrm>
          <a:prstGeom prst="rect">
            <a:avLst/>
          </a:prstGeom>
        </p:spPr>
      </p:pic>
      <p:sp>
        <p:nvSpPr>
          <p:cNvPr id="8" name="TextBox 7"/>
          <p:cNvSpPr txBox="1"/>
          <p:nvPr/>
        </p:nvSpPr>
        <p:spPr>
          <a:xfrm>
            <a:off x="326572" y="4686299"/>
            <a:ext cx="1870493" cy="523220"/>
          </a:xfrm>
          <a:prstGeom prst="rect">
            <a:avLst/>
          </a:prstGeom>
          <a:noFill/>
        </p:spPr>
        <p:txBody>
          <a:bodyPr wrap="square" rtlCol="0">
            <a:spAutoFit/>
          </a:bodyPr>
          <a:lstStyle/>
          <a:p>
            <a:r>
              <a:rPr lang="en-US" sz="1400" dirty="0"/>
              <a:t>1) Remove camera cap (grey)</a:t>
            </a:r>
          </a:p>
        </p:txBody>
      </p:sp>
      <p:sp>
        <p:nvSpPr>
          <p:cNvPr id="9" name="TextBox 8"/>
          <p:cNvSpPr txBox="1"/>
          <p:nvPr/>
        </p:nvSpPr>
        <p:spPr>
          <a:xfrm>
            <a:off x="2410925" y="4686298"/>
            <a:ext cx="1870493" cy="738664"/>
          </a:xfrm>
          <a:prstGeom prst="rect">
            <a:avLst/>
          </a:prstGeom>
          <a:noFill/>
        </p:spPr>
        <p:txBody>
          <a:bodyPr wrap="square" rtlCol="0">
            <a:spAutoFit/>
          </a:bodyPr>
          <a:lstStyle/>
          <a:p>
            <a:r>
              <a:rPr lang="en-US" sz="1400" dirty="0"/>
              <a:t>2) Attach thread adaptor (</a:t>
            </a:r>
            <a:r>
              <a:rPr lang="en-US" sz="1400" dirty="0" err="1"/>
              <a:t>thorlabs</a:t>
            </a:r>
            <a:r>
              <a:rPr lang="en-US" sz="1400" dirty="0"/>
              <a:t> SM1A39)</a:t>
            </a:r>
          </a:p>
        </p:txBody>
      </p:sp>
      <p:sp>
        <p:nvSpPr>
          <p:cNvPr id="10" name="TextBox 9"/>
          <p:cNvSpPr txBox="1"/>
          <p:nvPr/>
        </p:nvSpPr>
        <p:spPr>
          <a:xfrm>
            <a:off x="4525475" y="4686298"/>
            <a:ext cx="1870493" cy="1169551"/>
          </a:xfrm>
          <a:prstGeom prst="rect">
            <a:avLst/>
          </a:prstGeom>
          <a:noFill/>
        </p:spPr>
        <p:txBody>
          <a:bodyPr wrap="square" rtlCol="0">
            <a:spAutoFit/>
          </a:bodyPr>
          <a:lstStyle/>
          <a:p>
            <a:r>
              <a:rPr lang="en-US" sz="1400" dirty="0"/>
              <a:t>3) Take a cage plate, remove one retaining-ring. Screw the other one in deeper to about half-way in. </a:t>
            </a:r>
          </a:p>
        </p:txBody>
      </p:sp>
      <p:sp>
        <p:nvSpPr>
          <p:cNvPr id="11" name="TextBox 10"/>
          <p:cNvSpPr txBox="1"/>
          <p:nvPr/>
        </p:nvSpPr>
        <p:spPr>
          <a:xfrm>
            <a:off x="6547496" y="4686298"/>
            <a:ext cx="1870493" cy="738664"/>
          </a:xfrm>
          <a:prstGeom prst="rect">
            <a:avLst/>
          </a:prstGeom>
          <a:noFill/>
        </p:spPr>
        <p:txBody>
          <a:bodyPr wrap="square" rtlCol="0">
            <a:spAutoFit/>
          </a:bodyPr>
          <a:lstStyle/>
          <a:p>
            <a:r>
              <a:rPr lang="en-US" sz="1400" dirty="0"/>
              <a:t>4) Screw cage plate onto camera adaptor. </a:t>
            </a:r>
            <a:r>
              <a:rPr lang="en-US" sz="1400" b="1" dirty="0"/>
              <a:t>Read note below. </a:t>
            </a:r>
          </a:p>
        </p:txBody>
      </p:sp>
      <p:sp>
        <p:nvSpPr>
          <p:cNvPr id="12" name="TextBox 11"/>
          <p:cNvSpPr txBox="1"/>
          <p:nvPr/>
        </p:nvSpPr>
        <p:spPr>
          <a:xfrm>
            <a:off x="326572" y="5941362"/>
            <a:ext cx="8409215" cy="738664"/>
          </a:xfrm>
          <a:prstGeom prst="rect">
            <a:avLst/>
          </a:prstGeom>
          <a:noFill/>
        </p:spPr>
        <p:txBody>
          <a:bodyPr wrap="square" rtlCol="0">
            <a:spAutoFit/>
          </a:bodyPr>
          <a:lstStyle/>
          <a:p>
            <a:r>
              <a:rPr lang="en-US" sz="1400" dirty="0"/>
              <a:t>Note – in step 4, you want the camera to wind up square with the cage plate, not at some funky rotation. To achieve this, screw in the remaining retaining-ring so that when you screw in the camera it tightens at the correct angle.</a:t>
            </a:r>
          </a:p>
        </p:txBody>
      </p:sp>
      <p:sp>
        <p:nvSpPr>
          <p:cNvPr id="3" name="Slide Number Placeholder 2">
            <a:extLst>
              <a:ext uri="{FF2B5EF4-FFF2-40B4-BE49-F238E27FC236}">
                <a16:creationId xmlns:a16="http://schemas.microsoft.com/office/drawing/2014/main" id="{28F5BE72-F155-454E-B375-B241DDF04755}"/>
              </a:ext>
            </a:extLst>
          </p:cNvPr>
          <p:cNvSpPr>
            <a:spLocks noGrp="1"/>
          </p:cNvSpPr>
          <p:nvPr>
            <p:ph type="sldNum" sz="quarter" idx="12"/>
          </p:nvPr>
        </p:nvSpPr>
        <p:spPr/>
        <p:txBody>
          <a:bodyPr/>
          <a:lstStyle/>
          <a:p>
            <a:fld id="{E2341E1A-3219-477A-8EDF-0FA7BCE8D9A8}" type="slidenum">
              <a:rPr lang="en-US" smtClean="0"/>
              <a:t>3</a:t>
            </a:fld>
            <a:endParaRPr lang="en-US"/>
          </a:p>
        </p:txBody>
      </p:sp>
    </p:spTree>
    <p:extLst>
      <p:ext uri="{BB962C8B-B14F-4D97-AF65-F5344CB8AC3E}">
        <p14:creationId xmlns:p14="http://schemas.microsoft.com/office/powerpoint/2010/main" val="4173431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7973" t="28739" r="1216" b="19849"/>
          <a:stretch/>
        </p:blipFill>
        <p:spPr>
          <a:xfrm>
            <a:off x="736137" y="1689423"/>
            <a:ext cx="5028437" cy="1601318"/>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25856" b="18649"/>
          <a:stretch/>
        </p:blipFill>
        <p:spPr>
          <a:xfrm>
            <a:off x="736138" y="3400441"/>
            <a:ext cx="5028436" cy="1569687"/>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3784" t="28740" r="2838" b="18888"/>
          <a:stretch/>
        </p:blipFill>
        <p:spPr>
          <a:xfrm>
            <a:off x="736136" y="5083361"/>
            <a:ext cx="5028437" cy="1776661"/>
          </a:xfrm>
          <a:prstGeom prst="rect">
            <a:avLst/>
          </a:prstGeom>
        </p:spPr>
      </p:pic>
      <p:sp>
        <p:nvSpPr>
          <p:cNvPr id="2" name="Title 1"/>
          <p:cNvSpPr>
            <a:spLocks noGrp="1"/>
          </p:cNvSpPr>
          <p:nvPr>
            <p:ph type="title"/>
          </p:nvPr>
        </p:nvSpPr>
        <p:spPr>
          <a:xfrm>
            <a:off x="628650" y="574126"/>
            <a:ext cx="8393430" cy="1325563"/>
          </a:xfrm>
        </p:spPr>
        <p:txBody>
          <a:bodyPr>
            <a:normAutofit/>
          </a:bodyPr>
          <a:lstStyle/>
          <a:p>
            <a:r>
              <a:rPr lang="en-US" sz="3600" dirty="0"/>
              <a:t>Slide Z gantry into C-beam,</a:t>
            </a:r>
            <a:br>
              <a:rPr lang="en-US" sz="3600" dirty="0"/>
            </a:br>
            <a:r>
              <a:rPr lang="en-US" sz="3600" dirty="0"/>
              <a:t>add bearings and lock-collars</a:t>
            </a:r>
            <a:endParaRPr lang="en-US" sz="4000" dirty="0"/>
          </a:p>
        </p:txBody>
      </p:sp>
      <p:sp>
        <p:nvSpPr>
          <p:cNvPr id="11" name="Rectangle 10"/>
          <p:cNvSpPr/>
          <p:nvPr/>
        </p:nvSpPr>
        <p:spPr>
          <a:xfrm>
            <a:off x="628650" y="490306"/>
            <a:ext cx="1367554" cy="307777"/>
          </a:xfrm>
          <a:prstGeom prst="rect">
            <a:avLst/>
          </a:prstGeom>
        </p:spPr>
        <p:txBody>
          <a:bodyPr wrap="none">
            <a:spAutoFit/>
          </a:bodyPr>
          <a:lstStyle/>
          <a:p>
            <a:r>
              <a:rPr lang="en-US" sz="1400" dirty="0">
                <a:latin typeface="+mj-lt"/>
              </a:rPr>
              <a:t>Assemble Z-axis:</a:t>
            </a:r>
          </a:p>
        </p:txBody>
      </p:sp>
      <p:sp>
        <p:nvSpPr>
          <p:cNvPr id="14" name="TextBox 13"/>
          <p:cNvSpPr txBox="1"/>
          <p:nvPr/>
        </p:nvSpPr>
        <p:spPr>
          <a:xfrm>
            <a:off x="5764574" y="2196480"/>
            <a:ext cx="2663791" cy="954107"/>
          </a:xfrm>
          <a:prstGeom prst="rect">
            <a:avLst/>
          </a:prstGeom>
          <a:noFill/>
        </p:spPr>
        <p:txBody>
          <a:bodyPr wrap="square" rtlCol="0">
            <a:spAutoFit/>
          </a:bodyPr>
          <a:lstStyle/>
          <a:p>
            <a:r>
              <a:rPr lang="en-US" sz="1400" dirty="0"/>
              <a:t>1) Attach one </a:t>
            </a:r>
            <a:r>
              <a:rPr lang="en-US" sz="1400" dirty="0" err="1"/>
              <a:t>endmount</a:t>
            </a:r>
            <a:r>
              <a:rPr lang="en-US" sz="1400" dirty="0"/>
              <a:t> (A) plate to the C-beam with 4 20mm screws. Slide gantry into c-beam (B).</a:t>
            </a:r>
          </a:p>
        </p:txBody>
      </p:sp>
      <p:sp>
        <p:nvSpPr>
          <p:cNvPr id="15" name="TextBox 14"/>
          <p:cNvSpPr txBox="1"/>
          <p:nvPr/>
        </p:nvSpPr>
        <p:spPr>
          <a:xfrm>
            <a:off x="5764574" y="3882818"/>
            <a:ext cx="3391019" cy="523220"/>
          </a:xfrm>
          <a:prstGeom prst="rect">
            <a:avLst/>
          </a:prstGeom>
          <a:noFill/>
        </p:spPr>
        <p:txBody>
          <a:bodyPr wrap="square" rtlCol="0">
            <a:spAutoFit/>
          </a:bodyPr>
          <a:lstStyle/>
          <a:p>
            <a:r>
              <a:rPr lang="en-US" sz="1400" dirty="0"/>
              <a:t>2) Add bearings, washers, and lock-collars</a:t>
            </a:r>
          </a:p>
          <a:p>
            <a:endParaRPr lang="en-US" sz="1400" dirty="0"/>
          </a:p>
        </p:txBody>
      </p:sp>
      <p:sp>
        <p:nvSpPr>
          <p:cNvPr id="18" name="TextBox 17"/>
          <p:cNvSpPr txBox="1"/>
          <p:nvPr/>
        </p:nvSpPr>
        <p:spPr>
          <a:xfrm>
            <a:off x="5752981" y="5377753"/>
            <a:ext cx="3391019" cy="1384995"/>
          </a:xfrm>
          <a:prstGeom prst="rect">
            <a:avLst/>
          </a:prstGeom>
          <a:noFill/>
        </p:spPr>
        <p:txBody>
          <a:bodyPr wrap="square" rtlCol="0">
            <a:spAutoFit/>
          </a:bodyPr>
          <a:lstStyle/>
          <a:p>
            <a:r>
              <a:rPr lang="en-US" sz="1400" dirty="0"/>
              <a:t>3) Slide gantry to left until the end of the leadscrew is just shy of flush with the </a:t>
            </a:r>
            <a:r>
              <a:rPr lang="en-US" sz="1400" dirty="0" err="1"/>
              <a:t>endmount</a:t>
            </a:r>
            <a:r>
              <a:rPr lang="en-US" sz="1400" dirty="0"/>
              <a:t>. Seat the ball bearing in the recessed </a:t>
            </a:r>
            <a:r>
              <a:rPr lang="en-US" sz="1400" dirty="0" err="1"/>
              <a:t>endmount</a:t>
            </a:r>
            <a:r>
              <a:rPr lang="en-US" sz="1400" dirty="0"/>
              <a:t> hole, and tighten the lock-collar on that end. </a:t>
            </a:r>
          </a:p>
          <a:p>
            <a:endParaRPr lang="en-US" sz="1400" dirty="0"/>
          </a:p>
        </p:txBody>
      </p:sp>
      <p:sp>
        <p:nvSpPr>
          <p:cNvPr id="21" name="Oval 20"/>
          <p:cNvSpPr/>
          <p:nvPr/>
        </p:nvSpPr>
        <p:spPr>
          <a:xfrm>
            <a:off x="976184" y="5826185"/>
            <a:ext cx="481914" cy="3872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857893" y="2125773"/>
            <a:ext cx="236581" cy="319311"/>
          </a:xfrm>
          <a:prstGeom prst="rect">
            <a:avLst/>
          </a:prstGeom>
          <a:noFill/>
        </p:spPr>
        <p:txBody>
          <a:bodyPr wrap="square" rtlCol="0">
            <a:spAutoFit/>
          </a:bodyPr>
          <a:lstStyle/>
          <a:p>
            <a:r>
              <a:rPr lang="en-US" sz="1400" dirty="0">
                <a:solidFill>
                  <a:srgbClr val="FF0000"/>
                </a:solidFill>
              </a:rPr>
              <a:t>A</a:t>
            </a:r>
          </a:p>
        </p:txBody>
      </p:sp>
      <p:sp>
        <p:nvSpPr>
          <p:cNvPr id="23" name="TextBox 22"/>
          <p:cNvSpPr txBox="1"/>
          <p:nvPr/>
        </p:nvSpPr>
        <p:spPr>
          <a:xfrm>
            <a:off x="3250354" y="2636343"/>
            <a:ext cx="236581" cy="319311"/>
          </a:xfrm>
          <a:prstGeom prst="rect">
            <a:avLst/>
          </a:prstGeom>
          <a:noFill/>
        </p:spPr>
        <p:txBody>
          <a:bodyPr wrap="square" rtlCol="0">
            <a:spAutoFit/>
          </a:bodyPr>
          <a:lstStyle/>
          <a:p>
            <a:r>
              <a:rPr lang="en-US" sz="1400" dirty="0">
                <a:solidFill>
                  <a:srgbClr val="FF0000"/>
                </a:solidFill>
              </a:rPr>
              <a:t>B</a:t>
            </a:r>
          </a:p>
        </p:txBody>
      </p:sp>
      <p:sp>
        <p:nvSpPr>
          <p:cNvPr id="24" name="TextBox 23"/>
          <p:cNvSpPr txBox="1"/>
          <p:nvPr/>
        </p:nvSpPr>
        <p:spPr>
          <a:xfrm rot="16200000">
            <a:off x="4487466" y="3460077"/>
            <a:ext cx="1083182" cy="261610"/>
          </a:xfrm>
          <a:prstGeom prst="rect">
            <a:avLst/>
          </a:prstGeom>
          <a:noFill/>
        </p:spPr>
        <p:txBody>
          <a:bodyPr wrap="square" rtlCol="0">
            <a:spAutoFit/>
          </a:bodyPr>
          <a:lstStyle/>
          <a:p>
            <a:r>
              <a:rPr lang="en-US" sz="1100" dirty="0">
                <a:solidFill>
                  <a:srgbClr val="FF0000"/>
                </a:solidFill>
              </a:rPr>
              <a:t>Lock collar</a:t>
            </a:r>
          </a:p>
        </p:txBody>
      </p:sp>
      <p:sp>
        <p:nvSpPr>
          <p:cNvPr id="25" name="TextBox 24"/>
          <p:cNvSpPr txBox="1"/>
          <p:nvPr/>
        </p:nvSpPr>
        <p:spPr>
          <a:xfrm rot="16200000">
            <a:off x="4785719" y="3449221"/>
            <a:ext cx="1083182" cy="261610"/>
          </a:xfrm>
          <a:prstGeom prst="rect">
            <a:avLst/>
          </a:prstGeom>
          <a:noFill/>
        </p:spPr>
        <p:txBody>
          <a:bodyPr wrap="square" rtlCol="0">
            <a:spAutoFit/>
          </a:bodyPr>
          <a:lstStyle/>
          <a:p>
            <a:r>
              <a:rPr lang="en-US" sz="1100" dirty="0">
                <a:solidFill>
                  <a:srgbClr val="FF0000"/>
                </a:solidFill>
              </a:rPr>
              <a:t>Ball bearing</a:t>
            </a:r>
          </a:p>
        </p:txBody>
      </p:sp>
      <p:sp>
        <p:nvSpPr>
          <p:cNvPr id="26" name="TextBox 25"/>
          <p:cNvSpPr txBox="1"/>
          <p:nvPr/>
        </p:nvSpPr>
        <p:spPr>
          <a:xfrm rot="16200000">
            <a:off x="4641355" y="3458776"/>
            <a:ext cx="1083182" cy="261610"/>
          </a:xfrm>
          <a:prstGeom prst="rect">
            <a:avLst/>
          </a:prstGeom>
          <a:noFill/>
        </p:spPr>
        <p:txBody>
          <a:bodyPr wrap="square" rtlCol="0">
            <a:spAutoFit/>
          </a:bodyPr>
          <a:lstStyle/>
          <a:p>
            <a:r>
              <a:rPr lang="en-US" sz="1100" dirty="0">
                <a:solidFill>
                  <a:srgbClr val="FF0000"/>
                </a:solidFill>
              </a:rPr>
              <a:t>Washer</a:t>
            </a:r>
            <a:endParaRPr lang="en-US" sz="1400" dirty="0">
              <a:solidFill>
                <a:srgbClr val="FF0000"/>
              </a:solidFill>
            </a:endParaRPr>
          </a:p>
        </p:txBody>
      </p:sp>
      <p:sp>
        <p:nvSpPr>
          <p:cNvPr id="27" name="TextBox 26"/>
          <p:cNvSpPr txBox="1"/>
          <p:nvPr/>
        </p:nvSpPr>
        <p:spPr>
          <a:xfrm rot="16200000">
            <a:off x="1554270" y="3498206"/>
            <a:ext cx="1083182" cy="261610"/>
          </a:xfrm>
          <a:prstGeom prst="rect">
            <a:avLst/>
          </a:prstGeom>
          <a:noFill/>
        </p:spPr>
        <p:txBody>
          <a:bodyPr wrap="square" rtlCol="0">
            <a:spAutoFit/>
          </a:bodyPr>
          <a:lstStyle/>
          <a:p>
            <a:r>
              <a:rPr lang="en-US" sz="1100" dirty="0">
                <a:solidFill>
                  <a:srgbClr val="FF0000"/>
                </a:solidFill>
              </a:rPr>
              <a:t>Lock collar</a:t>
            </a:r>
          </a:p>
        </p:txBody>
      </p:sp>
      <p:sp>
        <p:nvSpPr>
          <p:cNvPr id="28" name="TextBox 27"/>
          <p:cNvSpPr txBox="1"/>
          <p:nvPr/>
        </p:nvSpPr>
        <p:spPr>
          <a:xfrm rot="16200000">
            <a:off x="1195298" y="3496875"/>
            <a:ext cx="1083182" cy="261610"/>
          </a:xfrm>
          <a:prstGeom prst="rect">
            <a:avLst/>
          </a:prstGeom>
          <a:noFill/>
        </p:spPr>
        <p:txBody>
          <a:bodyPr wrap="square" rtlCol="0">
            <a:spAutoFit/>
          </a:bodyPr>
          <a:lstStyle/>
          <a:p>
            <a:r>
              <a:rPr lang="en-US" sz="1100" dirty="0">
                <a:solidFill>
                  <a:srgbClr val="FF0000"/>
                </a:solidFill>
              </a:rPr>
              <a:t>Ball bearing</a:t>
            </a:r>
          </a:p>
        </p:txBody>
      </p:sp>
      <p:sp>
        <p:nvSpPr>
          <p:cNvPr id="29" name="TextBox 28"/>
          <p:cNvSpPr txBox="1"/>
          <p:nvPr/>
        </p:nvSpPr>
        <p:spPr>
          <a:xfrm rot="16200000">
            <a:off x="1374784" y="3496905"/>
            <a:ext cx="1083182" cy="261610"/>
          </a:xfrm>
          <a:prstGeom prst="rect">
            <a:avLst/>
          </a:prstGeom>
          <a:noFill/>
        </p:spPr>
        <p:txBody>
          <a:bodyPr wrap="square" rtlCol="0">
            <a:spAutoFit/>
          </a:bodyPr>
          <a:lstStyle/>
          <a:p>
            <a:r>
              <a:rPr lang="en-US" sz="1100" dirty="0">
                <a:solidFill>
                  <a:srgbClr val="FF0000"/>
                </a:solidFill>
              </a:rPr>
              <a:t>Washer</a:t>
            </a:r>
            <a:endParaRPr lang="en-US" sz="1400" dirty="0">
              <a:solidFill>
                <a:srgbClr val="FF0000"/>
              </a:solidFill>
            </a:endParaRPr>
          </a:p>
        </p:txBody>
      </p:sp>
      <p:sp>
        <p:nvSpPr>
          <p:cNvPr id="6" name="Slide Number Placeholder 5">
            <a:extLst>
              <a:ext uri="{FF2B5EF4-FFF2-40B4-BE49-F238E27FC236}">
                <a16:creationId xmlns:a16="http://schemas.microsoft.com/office/drawing/2014/main" id="{E5FD3889-B9BB-41BE-BBA2-70BC7DE2D7AF}"/>
              </a:ext>
            </a:extLst>
          </p:cNvPr>
          <p:cNvSpPr>
            <a:spLocks noGrp="1"/>
          </p:cNvSpPr>
          <p:nvPr>
            <p:ph type="sldNum" sz="quarter" idx="12"/>
          </p:nvPr>
        </p:nvSpPr>
        <p:spPr/>
        <p:txBody>
          <a:bodyPr/>
          <a:lstStyle/>
          <a:p>
            <a:fld id="{E2341E1A-3219-477A-8EDF-0FA7BCE8D9A8}" type="slidenum">
              <a:rPr lang="en-US" smtClean="0"/>
              <a:t>30</a:t>
            </a:fld>
            <a:endParaRPr lang="en-US"/>
          </a:p>
        </p:txBody>
      </p:sp>
    </p:spTree>
    <p:extLst>
      <p:ext uri="{BB962C8B-B14F-4D97-AF65-F5344CB8AC3E}">
        <p14:creationId xmlns:p14="http://schemas.microsoft.com/office/powerpoint/2010/main" val="40616340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 y="365126"/>
            <a:ext cx="9083040" cy="1325563"/>
          </a:xfrm>
        </p:spPr>
        <p:txBody>
          <a:bodyPr>
            <a:normAutofit/>
          </a:bodyPr>
          <a:lstStyle/>
          <a:p>
            <a:r>
              <a:rPr lang="en-US" sz="3600" dirty="0"/>
              <a:t>Add tee-nuts, bolt end-mounts onto the C-beam</a:t>
            </a:r>
            <a:endParaRPr lang="en-US" sz="4000" dirty="0"/>
          </a:p>
        </p:txBody>
      </p:sp>
      <p:sp>
        <p:nvSpPr>
          <p:cNvPr id="11" name="Rectangle 10"/>
          <p:cNvSpPr/>
          <p:nvPr/>
        </p:nvSpPr>
        <p:spPr>
          <a:xfrm>
            <a:off x="628650" y="490306"/>
            <a:ext cx="1367554" cy="307777"/>
          </a:xfrm>
          <a:prstGeom prst="rect">
            <a:avLst/>
          </a:prstGeom>
        </p:spPr>
        <p:txBody>
          <a:bodyPr wrap="none">
            <a:spAutoFit/>
          </a:bodyPr>
          <a:lstStyle/>
          <a:p>
            <a:r>
              <a:rPr lang="en-US" sz="1400" dirty="0">
                <a:latin typeface="+mj-lt"/>
              </a:rPr>
              <a:t>Assemble Z-axis:</a:t>
            </a:r>
          </a:p>
        </p:txBody>
      </p:sp>
      <p:sp>
        <p:nvSpPr>
          <p:cNvPr id="5" name="TextBox 4"/>
          <p:cNvSpPr txBox="1"/>
          <p:nvPr/>
        </p:nvSpPr>
        <p:spPr>
          <a:xfrm>
            <a:off x="60959" y="4015885"/>
            <a:ext cx="3063241" cy="1384995"/>
          </a:xfrm>
          <a:prstGeom prst="rect">
            <a:avLst/>
          </a:prstGeom>
          <a:noFill/>
        </p:spPr>
        <p:txBody>
          <a:bodyPr wrap="square" rtlCol="0">
            <a:spAutoFit/>
          </a:bodyPr>
          <a:lstStyle/>
          <a:p>
            <a:r>
              <a:rPr lang="en-US" sz="1400" dirty="0"/>
              <a:t>1) Add 2 tee-nuts into the first and third slots on the underside of the c-beam (used later to mount the circuit board), and one tee nut into each side slot (as shown). </a:t>
            </a:r>
          </a:p>
          <a:p>
            <a:endParaRPr lang="en-US" sz="1400" dirty="0"/>
          </a:p>
        </p:txBody>
      </p:sp>
      <p:sp>
        <p:nvSpPr>
          <p:cNvPr id="6" name="TextBox 5"/>
          <p:cNvSpPr txBox="1"/>
          <p:nvPr/>
        </p:nvSpPr>
        <p:spPr>
          <a:xfrm>
            <a:off x="3351192" y="3980932"/>
            <a:ext cx="2406316" cy="954107"/>
          </a:xfrm>
          <a:prstGeom prst="rect">
            <a:avLst/>
          </a:prstGeom>
          <a:noFill/>
        </p:spPr>
        <p:txBody>
          <a:bodyPr wrap="square" rtlCol="0">
            <a:spAutoFit/>
          </a:bodyPr>
          <a:lstStyle/>
          <a:p>
            <a:r>
              <a:rPr lang="en-US" sz="1400" dirty="0"/>
              <a:t>2) Attach an </a:t>
            </a:r>
            <a:r>
              <a:rPr lang="en-US" sz="1400" dirty="0" err="1"/>
              <a:t>endmount</a:t>
            </a:r>
            <a:r>
              <a:rPr lang="en-US" sz="1400" dirty="0"/>
              <a:t> the other end (uses four 20mm screws for each).</a:t>
            </a:r>
          </a:p>
          <a:p>
            <a:endParaRPr lang="en-US" sz="1400" dirty="0"/>
          </a:p>
        </p:txBody>
      </p:sp>
      <p:sp>
        <p:nvSpPr>
          <p:cNvPr id="7" name="TextBox 6"/>
          <p:cNvSpPr txBox="1"/>
          <p:nvPr/>
        </p:nvSpPr>
        <p:spPr>
          <a:xfrm>
            <a:off x="6591970" y="3962422"/>
            <a:ext cx="2426019" cy="523220"/>
          </a:xfrm>
          <a:prstGeom prst="rect">
            <a:avLst/>
          </a:prstGeom>
          <a:noFill/>
        </p:spPr>
        <p:txBody>
          <a:bodyPr wrap="square" rtlCol="0">
            <a:spAutoFit/>
          </a:bodyPr>
          <a:lstStyle/>
          <a:p>
            <a:r>
              <a:rPr lang="en-US" sz="1400" dirty="0"/>
              <a:t>3) Tighten set-screws on the lock-collar on that end. </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33261" t="19943" r="17170" b="7440"/>
          <a:stretch/>
        </p:blipFill>
        <p:spPr>
          <a:xfrm rot="16200000">
            <a:off x="-105341" y="2186858"/>
            <a:ext cx="1890583" cy="1557981"/>
          </a:xfrm>
          <a:prstGeom prst="rect">
            <a:avLst/>
          </a:prstGeom>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30307" t="22251" r="11948"/>
          <a:stretch/>
        </p:blipFill>
        <p:spPr>
          <a:xfrm rot="16200000">
            <a:off x="1457441" y="2252492"/>
            <a:ext cx="1911798" cy="1447926"/>
          </a:xfrm>
          <a:prstGeom prst="rect">
            <a:avLst/>
          </a:prstGeom>
        </p:spPr>
      </p:pic>
      <p:cxnSp>
        <p:nvCxnSpPr>
          <p:cNvPr id="13" name="Straight Arrow Connector 12"/>
          <p:cNvCxnSpPr/>
          <p:nvPr/>
        </p:nvCxnSpPr>
        <p:spPr>
          <a:xfrm flipH="1">
            <a:off x="2608964" y="2748762"/>
            <a:ext cx="371930" cy="696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2794929" y="2284872"/>
            <a:ext cx="293170" cy="696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2335469" y="3265298"/>
            <a:ext cx="36963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718794" y="2902716"/>
            <a:ext cx="371930" cy="696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509777" y="2713920"/>
            <a:ext cx="293170" cy="696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099395" y="3441228"/>
            <a:ext cx="36963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rotWithShape="1">
          <a:blip r:embed="rId4" cstate="print">
            <a:extLst>
              <a:ext uri="{28A0092B-C50C-407E-A947-70E740481C1C}">
                <a14:useLocalDpi xmlns:a14="http://schemas.microsoft.com/office/drawing/2010/main" val="0"/>
              </a:ext>
            </a:extLst>
          </a:blip>
          <a:srcRect t="5864" r="9506" b="8111"/>
          <a:stretch/>
        </p:blipFill>
        <p:spPr>
          <a:xfrm>
            <a:off x="3351192" y="2237535"/>
            <a:ext cx="3129888" cy="1673605"/>
          </a:xfrm>
          <a:prstGeom prst="rect">
            <a:avLst/>
          </a:prstGeom>
        </p:spPr>
      </p:pic>
      <p:pic>
        <p:nvPicPr>
          <p:cNvPr id="25" name="Picture 24"/>
          <p:cNvPicPr>
            <a:picLocks noChangeAspect="1"/>
          </p:cNvPicPr>
          <p:nvPr/>
        </p:nvPicPr>
        <p:blipFill rotWithShape="1">
          <a:blip r:embed="rId5" cstate="print">
            <a:extLst>
              <a:ext uri="{28A0092B-C50C-407E-A947-70E740481C1C}">
                <a14:useLocalDpi xmlns:a14="http://schemas.microsoft.com/office/drawing/2010/main" val="0"/>
              </a:ext>
            </a:extLst>
          </a:blip>
          <a:srcRect l="14117" t="4875" r="28941" b="14183"/>
          <a:stretch/>
        </p:blipFill>
        <p:spPr>
          <a:xfrm>
            <a:off x="6637489" y="2065333"/>
            <a:ext cx="2334983" cy="1867021"/>
          </a:xfrm>
          <a:prstGeom prst="rect">
            <a:avLst/>
          </a:prstGeom>
        </p:spPr>
      </p:pic>
      <p:sp>
        <p:nvSpPr>
          <p:cNvPr id="3" name="Slide Number Placeholder 2">
            <a:extLst>
              <a:ext uri="{FF2B5EF4-FFF2-40B4-BE49-F238E27FC236}">
                <a16:creationId xmlns:a16="http://schemas.microsoft.com/office/drawing/2014/main" id="{3DA0FA8B-44BA-40D2-9846-3D19F314ACEB}"/>
              </a:ext>
            </a:extLst>
          </p:cNvPr>
          <p:cNvSpPr>
            <a:spLocks noGrp="1"/>
          </p:cNvSpPr>
          <p:nvPr>
            <p:ph type="sldNum" sz="quarter" idx="12"/>
          </p:nvPr>
        </p:nvSpPr>
        <p:spPr/>
        <p:txBody>
          <a:bodyPr/>
          <a:lstStyle/>
          <a:p>
            <a:fld id="{E2341E1A-3219-477A-8EDF-0FA7BCE8D9A8}" type="slidenum">
              <a:rPr lang="en-US" smtClean="0"/>
              <a:t>31</a:t>
            </a:fld>
            <a:endParaRPr lang="en-US" dirty="0"/>
          </a:p>
        </p:txBody>
      </p:sp>
      <p:pic>
        <p:nvPicPr>
          <p:cNvPr id="18" name="Picture 17">
            <a:extLst>
              <a:ext uri="{FF2B5EF4-FFF2-40B4-BE49-F238E27FC236}">
                <a16:creationId xmlns:a16="http://schemas.microsoft.com/office/drawing/2014/main" id="{0D639B03-1BAE-49D6-A478-959B070B55A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4273" t="31605" r="24353" b="23074"/>
          <a:stretch/>
        </p:blipFill>
        <p:spPr>
          <a:xfrm>
            <a:off x="3373891" y="5027737"/>
            <a:ext cx="2092237" cy="1700030"/>
          </a:xfrm>
          <a:prstGeom prst="rect">
            <a:avLst/>
          </a:prstGeom>
        </p:spPr>
      </p:pic>
      <p:sp>
        <p:nvSpPr>
          <p:cNvPr id="4" name="Oval 3">
            <a:extLst>
              <a:ext uri="{FF2B5EF4-FFF2-40B4-BE49-F238E27FC236}">
                <a16:creationId xmlns:a16="http://schemas.microsoft.com/office/drawing/2014/main" id="{4D4C3B60-CF06-4814-B0EE-A24720F4B470}"/>
              </a:ext>
            </a:extLst>
          </p:cNvPr>
          <p:cNvSpPr/>
          <p:nvPr/>
        </p:nvSpPr>
        <p:spPr>
          <a:xfrm>
            <a:off x="4497297" y="5834503"/>
            <a:ext cx="252549" cy="2612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0" name="Oval 19">
            <a:extLst>
              <a:ext uri="{FF2B5EF4-FFF2-40B4-BE49-F238E27FC236}">
                <a16:creationId xmlns:a16="http://schemas.microsoft.com/office/drawing/2014/main" id="{8ADCF316-EC67-4015-8534-33F2FC06B0D0}"/>
              </a:ext>
            </a:extLst>
          </p:cNvPr>
          <p:cNvSpPr/>
          <p:nvPr/>
        </p:nvSpPr>
        <p:spPr>
          <a:xfrm>
            <a:off x="4481917" y="5466785"/>
            <a:ext cx="252549" cy="2612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26" name="TextBox 25">
            <a:extLst>
              <a:ext uri="{FF2B5EF4-FFF2-40B4-BE49-F238E27FC236}">
                <a16:creationId xmlns:a16="http://schemas.microsoft.com/office/drawing/2014/main" id="{01CA537C-B997-4A47-8B6A-DE4F03817271}"/>
              </a:ext>
            </a:extLst>
          </p:cNvPr>
          <p:cNvSpPr txBox="1"/>
          <p:nvPr/>
        </p:nvSpPr>
        <p:spPr>
          <a:xfrm>
            <a:off x="5466128" y="5024649"/>
            <a:ext cx="2662804" cy="738664"/>
          </a:xfrm>
          <a:prstGeom prst="rect">
            <a:avLst/>
          </a:prstGeom>
          <a:noFill/>
        </p:spPr>
        <p:txBody>
          <a:bodyPr wrap="square" rtlCol="0">
            <a:spAutoFit/>
          </a:bodyPr>
          <a:lstStyle/>
          <a:p>
            <a:r>
              <a:rPr lang="en-US" sz="1400" dirty="0"/>
              <a:t>4) Now finish tightening the screws that attach the nut-block to the gantry.</a:t>
            </a:r>
          </a:p>
        </p:txBody>
      </p:sp>
    </p:spTree>
    <p:extLst>
      <p:ext uri="{BB962C8B-B14F-4D97-AF65-F5344CB8AC3E}">
        <p14:creationId xmlns:p14="http://schemas.microsoft.com/office/powerpoint/2010/main" val="953688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0936" t="47225" r="20101" b="26960"/>
          <a:stretch/>
        </p:blipFill>
        <p:spPr>
          <a:xfrm>
            <a:off x="628647" y="3657600"/>
            <a:ext cx="5460177" cy="1344705"/>
          </a:xfr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9427" t="22751" r="5459" b="28954"/>
          <a:stretch/>
        </p:blipFill>
        <p:spPr>
          <a:xfrm>
            <a:off x="628648" y="1752779"/>
            <a:ext cx="5460177" cy="1742739"/>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27764" t="65" r="23059" b="35516"/>
          <a:stretch/>
        </p:blipFill>
        <p:spPr>
          <a:xfrm>
            <a:off x="4086365" y="5194126"/>
            <a:ext cx="2002459" cy="1475496"/>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14470" t="19516" r="2236" b="16065"/>
          <a:stretch/>
        </p:blipFill>
        <p:spPr>
          <a:xfrm>
            <a:off x="628647" y="5194126"/>
            <a:ext cx="3367144" cy="1464803"/>
          </a:xfrm>
          <a:prstGeom prst="rect">
            <a:avLst/>
          </a:prstGeom>
        </p:spPr>
      </p:pic>
      <p:sp>
        <p:nvSpPr>
          <p:cNvPr id="9" name="Title 1"/>
          <p:cNvSpPr txBox="1">
            <a:spLocks/>
          </p:cNvSpPr>
          <p:nvPr/>
        </p:nvSpPr>
        <p:spPr>
          <a:xfrm>
            <a:off x="6663690" y="6276151"/>
            <a:ext cx="2372733" cy="58184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t>…done with the z-axis! </a:t>
            </a:r>
          </a:p>
          <a:p>
            <a:r>
              <a:rPr lang="en-US" sz="1800" dirty="0"/>
              <a:t>onto the y-axis.</a:t>
            </a:r>
            <a:endParaRPr lang="en-US" sz="2000" dirty="0"/>
          </a:p>
        </p:txBody>
      </p:sp>
      <p:sp>
        <p:nvSpPr>
          <p:cNvPr id="10" name="Title 1"/>
          <p:cNvSpPr txBox="1">
            <a:spLocks/>
          </p:cNvSpPr>
          <p:nvPr/>
        </p:nvSpPr>
        <p:spPr>
          <a:xfrm>
            <a:off x="60960" y="365126"/>
            <a:ext cx="90830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Add stage-holder and mounting blocks</a:t>
            </a:r>
            <a:endParaRPr lang="en-US" sz="4000" dirty="0"/>
          </a:p>
        </p:txBody>
      </p:sp>
      <p:sp>
        <p:nvSpPr>
          <p:cNvPr id="11" name="Rectangle 10"/>
          <p:cNvSpPr/>
          <p:nvPr/>
        </p:nvSpPr>
        <p:spPr>
          <a:xfrm>
            <a:off x="628650" y="490306"/>
            <a:ext cx="1367554" cy="307777"/>
          </a:xfrm>
          <a:prstGeom prst="rect">
            <a:avLst/>
          </a:prstGeom>
        </p:spPr>
        <p:txBody>
          <a:bodyPr wrap="none">
            <a:spAutoFit/>
          </a:bodyPr>
          <a:lstStyle/>
          <a:p>
            <a:r>
              <a:rPr lang="en-US" sz="1400" dirty="0">
                <a:latin typeface="+mj-lt"/>
              </a:rPr>
              <a:t>Assemble Z-axis:</a:t>
            </a:r>
          </a:p>
        </p:txBody>
      </p:sp>
      <p:sp>
        <p:nvSpPr>
          <p:cNvPr id="15" name="Title 1"/>
          <p:cNvSpPr txBox="1">
            <a:spLocks/>
          </p:cNvSpPr>
          <p:nvPr/>
        </p:nvSpPr>
        <p:spPr>
          <a:xfrm>
            <a:off x="6088824" y="3782475"/>
            <a:ext cx="2764720" cy="12187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t>2) Attach a cube corner connector on the side of the z-axis (bolt into the tee nut).</a:t>
            </a:r>
            <a:endParaRPr lang="en-US" sz="1600" dirty="0"/>
          </a:p>
        </p:txBody>
      </p:sp>
      <p:sp>
        <p:nvSpPr>
          <p:cNvPr id="16" name="Title 1"/>
          <p:cNvSpPr txBox="1">
            <a:spLocks/>
          </p:cNvSpPr>
          <p:nvPr/>
        </p:nvSpPr>
        <p:spPr>
          <a:xfrm>
            <a:off x="6088824" y="1690689"/>
            <a:ext cx="2764720" cy="18048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latin typeface="+mn-lt"/>
              </a:rPr>
              <a:t>1) Attach the “stage holder” to the gantry as shown, using 8mm screws. You will have to first separate the two halves of the stage clamp by bending them back and forth repeatedly until they break apart.</a:t>
            </a:r>
            <a:endParaRPr lang="en-US" sz="1600" dirty="0">
              <a:latin typeface="+mn-lt"/>
            </a:endParaRPr>
          </a:p>
        </p:txBody>
      </p:sp>
      <p:sp>
        <p:nvSpPr>
          <p:cNvPr id="18" name="Title 1"/>
          <p:cNvSpPr txBox="1">
            <a:spLocks/>
          </p:cNvSpPr>
          <p:nvPr/>
        </p:nvSpPr>
        <p:spPr>
          <a:xfrm>
            <a:off x="6088824" y="5029313"/>
            <a:ext cx="2764720" cy="12187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t>3) Do the same for the other side. </a:t>
            </a:r>
            <a:endParaRPr lang="en-US" sz="1600" dirty="0"/>
          </a:p>
        </p:txBody>
      </p:sp>
      <p:sp>
        <p:nvSpPr>
          <p:cNvPr id="2" name="Slide Number Placeholder 1">
            <a:extLst>
              <a:ext uri="{FF2B5EF4-FFF2-40B4-BE49-F238E27FC236}">
                <a16:creationId xmlns:a16="http://schemas.microsoft.com/office/drawing/2014/main" id="{B8B66E1F-85EB-4046-95DA-04AD28BEB248}"/>
              </a:ext>
            </a:extLst>
          </p:cNvPr>
          <p:cNvSpPr>
            <a:spLocks noGrp="1"/>
          </p:cNvSpPr>
          <p:nvPr>
            <p:ph type="sldNum" sz="quarter" idx="12"/>
          </p:nvPr>
        </p:nvSpPr>
        <p:spPr>
          <a:xfrm>
            <a:off x="7086600" y="6492874"/>
            <a:ext cx="2057400" cy="365125"/>
          </a:xfrm>
        </p:spPr>
        <p:txBody>
          <a:bodyPr/>
          <a:lstStyle/>
          <a:p>
            <a:fld id="{E2341E1A-3219-477A-8EDF-0FA7BCE8D9A8}" type="slidenum">
              <a:rPr lang="en-US" smtClean="0"/>
              <a:t>32</a:t>
            </a:fld>
            <a:endParaRPr lang="en-US" dirty="0"/>
          </a:p>
        </p:txBody>
      </p:sp>
    </p:spTree>
    <p:extLst>
      <p:ext uri="{BB962C8B-B14F-4D97-AF65-F5344CB8AC3E}">
        <p14:creationId xmlns:p14="http://schemas.microsoft.com/office/powerpoint/2010/main" val="3727432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196974"/>
          </a:xfrm>
        </p:spPr>
        <p:txBody>
          <a:bodyPr>
            <a:normAutofit/>
          </a:bodyPr>
          <a:lstStyle/>
          <a:p>
            <a:r>
              <a:rPr lang="en-US" sz="3600" dirty="0"/>
              <a:t>Assemble the Y gantry plate</a:t>
            </a:r>
            <a:endParaRPr lang="en-US" sz="4000" dirty="0"/>
          </a:p>
        </p:txBody>
      </p:sp>
      <p:sp>
        <p:nvSpPr>
          <p:cNvPr id="11" name="Rectangle 10"/>
          <p:cNvSpPr/>
          <p:nvPr/>
        </p:nvSpPr>
        <p:spPr>
          <a:xfrm>
            <a:off x="628650" y="490306"/>
            <a:ext cx="1369157" cy="307777"/>
          </a:xfrm>
          <a:prstGeom prst="rect">
            <a:avLst/>
          </a:prstGeom>
        </p:spPr>
        <p:txBody>
          <a:bodyPr wrap="none">
            <a:spAutoFit/>
          </a:bodyPr>
          <a:lstStyle/>
          <a:p>
            <a:r>
              <a:rPr lang="en-US" sz="1400" dirty="0">
                <a:latin typeface="+mj-lt"/>
              </a:rPr>
              <a:t>Assemble Y-axis:</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7317" r="12563" b="3169"/>
          <a:stretch/>
        </p:blipFill>
        <p:spPr>
          <a:xfrm>
            <a:off x="569889" y="1433989"/>
            <a:ext cx="2266031" cy="1760220"/>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5665" t="25035" r="27140" b="162"/>
          <a:stretch/>
        </p:blipFill>
        <p:spPr>
          <a:xfrm>
            <a:off x="3286808" y="1433989"/>
            <a:ext cx="2392680" cy="176022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5760" r="17856" b="1778"/>
          <a:stretch/>
        </p:blipFill>
        <p:spPr>
          <a:xfrm>
            <a:off x="6256017" y="1433989"/>
            <a:ext cx="2118360" cy="1763076"/>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150" y="4336256"/>
            <a:ext cx="3169920" cy="1783080"/>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l="11287" t="9924" b="11349"/>
          <a:stretch/>
        </p:blipFill>
        <p:spPr>
          <a:xfrm>
            <a:off x="4278385" y="4342924"/>
            <a:ext cx="3558648" cy="1776412"/>
          </a:xfrm>
          <a:prstGeom prst="rect">
            <a:avLst/>
          </a:prstGeom>
        </p:spPr>
      </p:pic>
      <p:sp>
        <p:nvSpPr>
          <p:cNvPr id="10" name="TextBox 9"/>
          <p:cNvSpPr txBox="1"/>
          <p:nvPr/>
        </p:nvSpPr>
        <p:spPr>
          <a:xfrm>
            <a:off x="545888" y="3146585"/>
            <a:ext cx="2290031" cy="307777"/>
          </a:xfrm>
          <a:prstGeom prst="rect">
            <a:avLst/>
          </a:prstGeom>
          <a:noFill/>
        </p:spPr>
        <p:txBody>
          <a:bodyPr wrap="square" rtlCol="0">
            <a:spAutoFit/>
          </a:bodyPr>
          <a:lstStyle/>
          <a:p>
            <a:r>
              <a:rPr lang="en-US" sz="1400" dirty="0"/>
              <a:t>1) Use six 25mm M5 screws.</a:t>
            </a:r>
          </a:p>
        </p:txBody>
      </p:sp>
      <p:sp>
        <p:nvSpPr>
          <p:cNvPr id="12" name="TextBox 11"/>
          <p:cNvSpPr txBox="1"/>
          <p:nvPr/>
        </p:nvSpPr>
        <p:spPr>
          <a:xfrm>
            <a:off x="5905501" y="3169196"/>
            <a:ext cx="3133724" cy="1169551"/>
          </a:xfrm>
          <a:prstGeom prst="rect">
            <a:avLst/>
          </a:prstGeom>
          <a:noFill/>
        </p:spPr>
        <p:txBody>
          <a:bodyPr wrap="square" rtlCol="0">
            <a:spAutoFit/>
          </a:bodyPr>
          <a:lstStyle/>
          <a:p>
            <a:r>
              <a:rPr lang="en-US" sz="1400" dirty="0"/>
              <a:t>3) Put the wheels on, then add and tighten the nuts the nuts. </a:t>
            </a:r>
            <a:r>
              <a:rPr lang="en-US" sz="1400" b="1" dirty="0">
                <a:solidFill>
                  <a:srgbClr val="FF0000"/>
                </a:solidFill>
              </a:rPr>
              <a:t>Note: no shims/washers here! </a:t>
            </a:r>
            <a:r>
              <a:rPr lang="en-US" sz="1400" dirty="0"/>
              <a:t>These wheels are a bit bigger, therefore we won’t need them here. </a:t>
            </a:r>
          </a:p>
        </p:txBody>
      </p:sp>
      <p:sp>
        <p:nvSpPr>
          <p:cNvPr id="13" name="TextBox 12"/>
          <p:cNvSpPr txBox="1"/>
          <p:nvPr/>
        </p:nvSpPr>
        <p:spPr>
          <a:xfrm>
            <a:off x="3286808" y="3169196"/>
            <a:ext cx="2460438" cy="738664"/>
          </a:xfrm>
          <a:prstGeom prst="rect">
            <a:avLst/>
          </a:prstGeom>
          <a:noFill/>
        </p:spPr>
        <p:txBody>
          <a:bodyPr wrap="square" rtlCol="0">
            <a:spAutoFit/>
          </a:bodyPr>
          <a:lstStyle/>
          <a:p>
            <a:r>
              <a:rPr lang="en-US" sz="1400" dirty="0"/>
              <a:t>2) 6mm spacers on the back three screws, eccentric spacers on the front three. </a:t>
            </a:r>
          </a:p>
        </p:txBody>
      </p:sp>
      <p:sp>
        <p:nvSpPr>
          <p:cNvPr id="14" name="TextBox 13"/>
          <p:cNvSpPr txBox="1"/>
          <p:nvPr/>
        </p:nvSpPr>
        <p:spPr>
          <a:xfrm>
            <a:off x="318035" y="6119336"/>
            <a:ext cx="3640835" cy="738664"/>
          </a:xfrm>
          <a:prstGeom prst="rect">
            <a:avLst/>
          </a:prstGeom>
          <a:noFill/>
        </p:spPr>
        <p:txBody>
          <a:bodyPr wrap="square" rtlCol="0">
            <a:spAutoFit/>
          </a:bodyPr>
          <a:lstStyle/>
          <a:p>
            <a:r>
              <a:rPr lang="en-US" sz="1400" dirty="0"/>
              <a:t>4) Two 20mm M5 screws in the center two holes, with 3 mm spacers on each. Attach the nut block (as before), and leave it a little loose.  </a:t>
            </a:r>
          </a:p>
        </p:txBody>
      </p:sp>
      <p:sp>
        <p:nvSpPr>
          <p:cNvPr id="15" name="TextBox 14"/>
          <p:cNvSpPr txBox="1"/>
          <p:nvPr/>
        </p:nvSpPr>
        <p:spPr>
          <a:xfrm>
            <a:off x="4273195" y="6120090"/>
            <a:ext cx="4182908" cy="738664"/>
          </a:xfrm>
          <a:prstGeom prst="rect">
            <a:avLst/>
          </a:prstGeom>
          <a:noFill/>
        </p:spPr>
        <p:txBody>
          <a:bodyPr wrap="square" rtlCol="0">
            <a:spAutoFit/>
          </a:bodyPr>
          <a:lstStyle/>
          <a:p>
            <a:r>
              <a:rPr lang="en-US" sz="1400" dirty="0"/>
              <a:t>5) Slide the gantry onto the Y-axis c-beam. Adjust orientation of eccentric spacers as needed (as on p28) to ensure smooth but firm motion of the gantry.</a:t>
            </a:r>
          </a:p>
        </p:txBody>
      </p:sp>
      <p:sp>
        <p:nvSpPr>
          <p:cNvPr id="7" name="Slide Number Placeholder 6">
            <a:extLst>
              <a:ext uri="{FF2B5EF4-FFF2-40B4-BE49-F238E27FC236}">
                <a16:creationId xmlns:a16="http://schemas.microsoft.com/office/drawing/2014/main" id="{E4A76537-E92E-4F41-BF1E-286C7ED25A09}"/>
              </a:ext>
            </a:extLst>
          </p:cNvPr>
          <p:cNvSpPr>
            <a:spLocks noGrp="1"/>
          </p:cNvSpPr>
          <p:nvPr>
            <p:ph type="sldNum" sz="quarter" idx="12"/>
          </p:nvPr>
        </p:nvSpPr>
        <p:spPr>
          <a:xfrm>
            <a:off x="7086600" y="6550977"/>
            <a:ext cx="2057400" cy="365125"/>
          </a:xfrm>
        </p:spPr>
        <p:txBody>
          <a:bodyPr/>
          <a:lstStyle/>
          <a:p>
            <a:fld id="{E2341E1A-3219-477A-8EDF-0FA7BCE8D9A8}" type="slidenum">
              <a:rPr lang="en-US" smtClean="0"/>
              <a:t>33</a:t>
            </a:fld>
            <a:endParaRPr lang="en-US" dirty="0"/>
          </a:p>
        </p:txBody>
      </p:sp>
    </p:spTree>
    <p:extLst>
      <p:ext uri="{BB962C8B-B14F-4D97-AF65-F5344CB8AC3E}">
        <p14:creationId xmlns:p14="http://schemas.microsoft.com/office/powerpoint/2010/main" val="2548001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759" y="644194"/>
            <a:ext cx="8515350" cy="1196974"/>
          </a:xfrm>
        </p:spPr>
        <p:txBody>
          <a:bodyPr>
            <a:normAutofit/>
          </a:bodyPr>
          <a:lstStyle/>
          <a:p>
            <a:r>
              <a:rPr lang="en-US" sz="3600" dirty="0"/>
              <a:t>Add </a:t>
            </a:r>
            <a:r>
              <a:rPr lang="en-US" sz="3600" dirty="0" err="1"/>
              <a:t>endmount</a:t>
            </a:r>
            <a:r>
              <a:rPr lang="en-US" sz="3600" dirty="0"/>
              <a:t> to c-beam, then attach gantry with bearings and lock-collars</a:t>
            </a:r>
            <a:endParaRPr lang="en-US" sz="4000" dirty="0"/>
          </a:p>
        </p:txBody>
      </p:sp>
      <p:sp>
        <p:nvSpPr>
          <p:cNvPr id="11" name="Rectangle 10"/>
          <p:cNvSpPr/>
          <p:nvPr/>
        </p:nvSpPr>
        <p:spPr>
          <a:xfrm>
            <a:off x="628650" y="490306"/>
            <a:ext cx="1369157" cy="307777"/>
          </a:xfrm>
          <a:prstGeom prst="rect">
            <a:avLst/>
          </a:prstGeom>
        </p:spPr>
        <p:txBody>
          <a:bodyPr wrap="none">
            <a:spAutoFit/>
          </a:bodyPr>
          <a:lstStyle/>
          <a:p>
            <a:r>
              <a:rPr lang="en-US" sz="1400" dirty="0">
                <a:latin typeface="+mj-lt"/>
              </a:rPr>
              <a:t>Assemble Y-axis:</a:t>
            </a: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t="11611" b="15133"/>
          <a:stretch/>
        </p:blipFill>
        <p:spPr>
          <a:xfrm>
            <a:off x="348167" y="1898392"/>
            <a:ext cx="3750497" cy="1545432"/>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2013" b="19654"/>
          <a:stretch/>
        </p:blipFill>
        <p:spPr>
          <a:xfrm>
            <a:off x="348167" y="3510485"/>
            <a:ext cx="3750497" cy="1441593"/>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11495" b="10097"/>
          <a:stretch/>
        </p:blipFill>
        <p:spPr>
          <a:xfrm>
            <a:off x="348167" y="4998492"/>
            <a:ext cx="3750497" cy="1654142"/>
          </a:xfrm>
          <a:prstGeom prst="rect">
            <a:avLst/>
          </a:prstGeom>
        </p:spPr>
      </p:pic>
      <p:sp>
        <p:nvSpPr>
          <p:cNvPr id="10" name="TextBox 9">
            <a:extLst>
              <a:ext uri="{FF2B5EF4-FFF2-40B4-BE49-F238E27FC236}">
                <a16:creationId xmlns:a16="http://schemas.microsoft.com/office/drawing/2014/main" id="{14F93BF0-F3AE-4EBB-8BC0-402E0185FA49}"/>
              </a:ext>
            </a:extLst>
          </p:cNvPr>
          <p:cNvSpPr txBox="1"/>
          <p:nvPr/>
        </p:nvSpPr>
        <p:spPr>
          <a:xfrm>
            <a:off x="4087008" y="1940965"/>
            <a:ext cx="3890922" cy="738664"/>
          </a:xfrm>
          <a:prstGeom prst="rect">
            <a:avLst/>
          </a:prstGeom>
          <a:noFill/>
        </p:spPr>
        <p:txBody>
          <a:bodyPr wrap="square" rtlCol="0">
            <a:spAutoFit/>
          </a:bodyPr>
          <a:lstStyle/>
          <a:p>
            <a:r>
              <a:rPr lang="en-US" sz="1400" dirty="0"/>
              <a:t>1) Attach one </a:t>
            </a:r>
            <a:r>
              <a:rPr lang="en-US" sz="1400" dirty="0" err="1"/>
              <a:t>endmount</a:t>
            </a:r>
            <a:r>
              <a:rPr lang="en-US" sz="1400" dirty="0"/>
              <a:t> (A) plate to the C-beam </a:t>
            </a:r>
          </a:p>
          <a:p>
            <a:r>
              <a:rPr lang="en-US" sz="1400" dirty="0"/>
              <a:t>with 4 20mm screws. </a:t>
            </a:r>
          </a:p>
          <a:p>
            <a:r>
              <a:rPr lang="en-US" sz="1400" dirty="0"/>
              <a:t>Slide gantry onto c-beam (B).</a:t>
            </a:r>
          </a:p>
        </p:txBody>
      </p:sp>
      <p:sp>
        <p:nvSpPr>
          <p:cNvPr id="12" name="TextBox 11">
            <a:extLst>
              <a:ext uri="{FF2B5EF4-FFF2-40B4-BE49-F238E27FC236}">
                <a16:creationId xmlns:a16="http://schemas.microsoft.com/office/drawing/2014/main" id="{E29ADF94-FC35-4893-8DD1-68A11E879516}"/>
              </a:ext>
            </a:extLst>
          </p:cNvPr>
          <p:cNvSpPr txBox="1"/>
          <p:nvPr/>
        </p:nvSpPr>
        <p:spPr>
          <a:xfrm>
            <a:off x="4087008" y="3627303"/>
            <a:ext cx="4953163" cy="523220"/>
          </a:xfrm>
          <a:prstGeom prst="rect">
            <a:avLst/>
          </a:prstGeom>
          <a:noFill/>
        </p:spPr>
        <p:txBody>
          <a:bodyPr wrap="square" rtlCol="0">
            <a:spAutoFit/>
          </a:bodyPr>
          <a:lstStyle/>
          <a:p>
            <a:r>
              <a:rPr lang="en-US" sz="1400" dirty="0"/>
              <a:t>2) Add bearings, washers, and lock-collars</a:t>
            </a:r>
          </a:p>
          <a:p>
            <a:endParaRPr lang="en-US" sz="1400" dirty="0"/>
          </a:p>
        </p:txBody>
      </p:sp>
      <p:sp>
        <p:nvSpPr>
          <p:cNvPr id="13" name="TextBox 12">
            <a:extLst>
              <a:ext uri="{FF2B5EF4-FFF2-40B4-BE49-F238E27FC236}">
                <a16:creationId xmlns:a16="http://schemas.microsoft.com/office/drawing/2014/main" id="{982140A8-8BA1-4E6F-87C4-832AE8C23E76}"/>
              </a:ext>
            </a:extLst>
          </p:cNvPr>
          <p:cNvSpPr txBox="1"/>
          <p:nvPr/>
        </p:nvSpPr>
        <p:spPr>
          <a:xfrm>
            <a:off x="4075415" y="5122238"/>
            <a:ext cx="4953163" cy="954107"/>
          </a:xfrm>
          <a:prstGeom prst="rect">
            <a:avLst/>
          </a:prstGeom>
          <a:noFill/>
        </p:spPr>
        <p:txBody>
          <a:bodyPr wrap="square" rtlCol="0">
            <a:spAutoFit/>
          </a:bodyPr>
          <a:lstStyle/>
          <a:p>
            <a:r>
              <a:rPr lang="en-US" sz="1400" dirty="0"/>
              <a:t>3) Slide gantry to left until the end of the leadscrew is just shy of flush with the </a:t>
            </a:r>
            <a:r>
              <a:rPr lang="en-US" sz="1400" dirty="0" err="1"/>
              <a:t>endmount</a:t>
            </a:r>
            <a:r>
              <a:rPr lang="en-US" sz="1400" dirty="0"/>
              <a:t>. Seat the ball bearing in the recessed </a:t>
            </a:r>
            <a:r>
              <a:rPr lang="en-US" sz="1400" dirty="0" err="1"/>
              <a:t>endmount</a:t>
            </a:r>
            <a:r>
              <a:rPr lang="en-US" sz="1400" dirty="0"/>
              <a:t> hole, and tighten the lock-collar on that end. </a:t>
            </a:r>
          </a:p>
          <a:p>
            <a:endParaRPr lang="en-US" sz="1400" dirty="0"/>
          </a:p>
        </p:txBody>
      </p:sp>
      <p:sp>
        <p:nvSpPr>
          <p:cNvPr id="14" name="Oval 13">
            <a:extLst>
              <a:ext uri="{FF2B5EF4-FFF2-40B4-BE49-F238E27FC236}">
                <a16:creationId xmlns:a16="http://schemas.microsoft.com/office/drawing/2014/main" id="{1E783508-DBE0-4508-B8E7-F1BA7952D7EB}"/>
              </a:ext>
            </a:extLst>
          </p:cNvPr>
          <p:cNvSpPr/>
          <p:nvPr/>
        </p:nvSpPr>
        <p:spPr>
          <a:xfrm>
            <a:off x="516225" y="5631931"/>
            <a:ext cx="481914" cy="3872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5E022AF-97CD-4E75-86E8-E913C87F413E}"/>
              </a:ext>
            </a:extLst>
          </p:cNvPr>
          <p:cNvSpPr txBox="1"/>
          <p:nvPr/>
        </p:nvSpPr>
        <p:spPr>
          <a:xfrm>
            <a:off x="2369743" y="2674443"/>
            <a:ext cx="236581" cy="319311"/>
          </a:xfrm>
          <a:prstGeom prst="rect">
            <a:avLst/>
          </a:prstGeom>
          <a:noFill/>
        </p:spPr>
        <p:txBody>
          <a:bodyPr wrap="square" rtlCol="0">
            <a:spAutoFit/>
          </a:bodyPr>
          <a:lstStyle/>
          <a:p>
            <a:r>
              <a:rPr lang="en-US" sz="1400" dirty="0">
                <a:solidFill>
                  <a:srgbClr val="FF0000"/>
                </a:solidFill>
              </a:rPr>
              <a:t>B</a:t>
            </a:r>
          </a:p>
        </p:txBody>
      </p:sp>
      <p:sp>
        <p:nvSpPr>
          <p:cNvPr id="19" name="TextBox 18">
            <a:extLst>
              <a:ext uri="{FF2B5EF4-FFF2-40B4-BE49-F238E27FC236}">
                <a16:creationId xmlns:a16="http://schemas.microsoft.com/office/drawing/2014/main" id="{A3BE8C4A-A959-4DBD-905D-EF244E9AA22E}"/>
              </a:ext>
            </a:extLst>
          </p:cNvPr>
          <p:cNvSpPr txBox="1"/>
          <p:nvPr/>
        </p:nvSpPr>
        <p:spPr>
          <a:xfrm rot="16200000">
            <a:off x="2801511" y="3531733"/>
            <a:ext cx="1083182" cy="261610"/>
          </a:xfrm>
          <a:prstGeom prst="rect">
            <a:avLst/>
          </a:prstGeom>
          <a:noFill/>
        </p:spPr>
        <p:txBody>
          <a:bodyPr wrap="square" rtlCol="0">
            <a:spAutoFit/>
          </a:bodyPr>
          <a:lstStyle/>
          <a:p>
            <a:r>
              <a:rPr lang="en-US" sz="1100" dirty="0">
                <a:solidFill>
                  <a:srgbClr val="FF0000"/>
                </a:solidFill>
              </a:rPr>
              <a:t>Lock collar</a:t>
            </a:r>
          </a:p>
        </p:txBody>
      </p:sp>
      <p:sp>
        <p:nvSpPr>
          <p:cNvPr id="20" name="TextBox 19">
            <a:extLst>
              <a:ext uri="{FF2B5EF4-FFF2-40B4-BE49-F238E27FC236}">
                <a16:creationId xmlns:a16="http://schemas.microsoft.com/office/drawing/2014/main" id="{AA8D01EE-60CA-48BE-80E8-04EDE328C4D2}"/>
              </a:ext>
            </a:extLst>
          </p:cNvPr>
          <p:cNvSpPr txBox="1"/>
          <p:nvPr/>
        </p:nvSpPr>
        <p:spPr>
          <a:xfrm rot="16200000">
            <a:off x="3099764" y="3520877"/>
            <a:ext cx="1083182" cy="261610"/>
          </a:xfrm>
          <a:prstGeom prst="rect">
            <a:avLst/>
          </a:prstGeom>
          <a:noFill/>
        </p:spPr>
        <p:txBody>
          <a:bodyPr wrap="square" rtlCol="0">
            <a:spAutoFit/>
          </a:bodyPr>
          <a:lstStyle/>
          <a:p>
            <a:r>
              <a:rPr lang="en-US" sz="1100" dirty="0">
                <a:solidFill>
                  <a:srgbClr val="FF0000"/>
                </a:solidFill>
              </a:rPr>
              <a:t>Ball bearing</a:t>
            </a:r>
          </a:p>
        </p:txBody>
      </p:sp>
      <p:sp>
        <p:nvSpPr>
          <p:cNvPr id="21" name="TextBox 20">
            <a:extLst>
              <a:ext uri="{FF2B5EF4-FFF2-40B4-BE49-F238E27FC236}">
                <a16:creationId xmlns:a16="http://schemas.microsoft.com/office/drawing/2014/main" id="{252B95AD-EC59-4C2C-9233-D46FAED43825}"/>
              </a:ext>
            </a:extLst>
          </p:cNvPr>
          <p:cNvSpPr txBox="1"/>
          <p:nvPr/>
        </p:nvSpPr>
        <p:spPr>
          <a:xfrm rot="16200000">
            <a:off x="2955400" y="3530432"/>
            <a:ext cx="1083182" cy="261610"/>
          </a:xfrm>
          <a:prstGeom prst="rect">
            <a:avLst/>
          </a:prstGeom>
          <a:noFill/>
        </p:spPr>
        <p:txBody>
          <a:bodyPr wrap="square" rtlCol="0">
            <a:spAutoFit/>
          </a:bodyPr>
          <a:lstStyle/>
          <a:p>
            <a:r>
              <a:rPr lang="en-US" sz="1100" dirty="0">
                <a:solidFill>
                  <a:srgbClr val="FF0000"/>
                </a:solidFill>
              </a:rPr>
              <a:t>Washer</a:t>
            </a:r>
            <a:endParaRPr lang="en-US" sz="1400" dirty="0">
              <a:solidFill>
                <a:srgbClr val="FF0000"/>
              </a:solidFill>
            </a:endParaRPr>
          </a:p>
        </p:txBody>
      </p:sp>
      <p:sp>
        <p:nvSpPr>
          <p:cNvPr id="22" name="TextBox 21">
            <a:extLst>
              <a:ext uri="{FF2B5EF4-FFF2-40B4-BE49-F238E27FC236}">
                <a16:creationId xmlns:a16="http://schemas.microsoft.com/office/drawing/2014/main" id="{B5A06BFA-5C96-46AF-9A2B-5FCA7FDC1F9F}"/>
              </a:ext>
            </a:extLst>
          </p:cNvPr>
          <p:cNvSpPr txBox="1"/>
          <p:nvPr/>
        </p:nvSpPr>
        <p:spPr>
          <a:xfrm rot="16200000">
            <a:off x="589769" y="3527917"/>
            <a:ext cx="1083182" cy="261610"/>
          </a:xfrm>
          <a:prstGeom prst="rect">
            <a:avLst/>
          </a:prstGeom>
          <a:noFill/>
        </p:spPr>
        <p:txBody>
          <a:bodyPr wrap="square" rtlCol="0">
            <a:spAutoFit/>
          </a:bodyPr>
          <a:lstStyle/>
          <a:p>
            <a:r>
              <a:rPr lang="en-US" sz="1100" dirty="0">
                <a:solidFill>
                  <a:srgbClr val="FF0000"/>
                </a:solidFill>
              </a:rPr>
              <a:t>Lock collar</a:t>
            </a:r>
          </a:p>
        </p:txBody>
      </p:sp>
      <p:sp>
        <p:nvSpPr>
          <p:cNvPr id="23" name="TextBox 22">
            <a:extLst>
              <a:ext uri="{FF2B5EF4-FFF2-40B4-BE49-F238E27FC236}">
                <a16:creationId xmlns:a16="http://schemas.microsoft.com/office/drawing/2014/main" id="{29E9A36C-7C89-498A-A7B2-B06C9E2B7D28}"/>
              </a:ext>
            </a:extLst>
          </p:cNvPr>
          <p:cNvSpPr txBox="1"/>
          <p:nvPr/>
        </p:nvSpPr>
        <p:spPr>
          <a:xfrm rot="16200000">
            <a:off x="348243" y="3518197"/>
            <a:ext cx="1083182" cy="261610"/>
          </a:xfrm>
          <a:prstGeom prst="rect">
            <a:avLst/>
          </a:prstGeom>
          <a:noFill/>
        </p:spPr>
        <p:txBody>
          <a:bodyPr wrap="square" rtlCol="0">
            <a:spAutoFit/>
          </a:bodyPr>
          <a:lstStyle/>
          <a:p>
            <a:r>
              <a:rPr lang="en-US" sz="1100" dirty="0">
                <a:solidFill>
                  <a:srgbClr val="FF0000"/>
                </a:solidFill>
              </a:rPr>
              <a:t>Ball bearing</a:t>
            </a:r>
          </a:p>
        </p:txBody>
      </p:sp>
      <p:sp>
        <p:nvSpPr>
          <p:cNvPr id="24" name="TextBox 23">
            <a:extLst>
              <a:ext uri="{FF2B5EF4-FFF2-40B4-BE49-F238E27FC236}">
                <a16:creationId xmlns:a16="http://schemas.microsoft.com/office/drawing/2014/main" id="{21D7ECF8-1CB7-4211-B238-2A57A7CA4550}"/>
              </a:ext>
            </a:extLst>
          </p:cNvPr>
          <p:cNvSpPr txBox="1"/>
          <p:nvPr/>
        </p:nvSpPr>
        <p:spPr>
          <a:xfrm rot="16200000">
            <a:off x="485784" y="3535005"/>
            <a:ext cx="1083182" cy="261610"/>
          </a:xfrm>
          <a:prstGeom prst="rect">
            <a:avLst/>
          </a:prstGeom>
          <a:noFill/>
        </p:spPr>
        <p:txBody>
          <a:bodyPr wrap="square" rtlCol="0">
            <a:spAutoFit/>
          </a:bodyPr>
          <a:lstStyle/>
          <a:p>
            <a:r>
              <a:rPr lang="en-US" sz="1100" dirty="0">
                <a:solidFill>
                  <a:srgbClr val="FF0000"/>
                </a:solidFill>
              </a:rPr>
              <a:t>Washer</a:t>
            </a:r>
            <a:endParaRPr lang="en-US" sz="1400" dirty="0">
              <a:solidFill>
                <a:srgbClr val="FF0000"/>
              </a:solidFill>
            </a:endParaRPr>
          </a:p>
        </p:txBody>
      </p:sp>
      <p:sp>
        <p:nvSpPr>
          <p:cNvPr id="25" name="TextBox 24">
            <a:extLst>
              <a:ext uri="{FF2B5EF4-FFF2-40B4-BE49-F238E27FC236}">
                <a16:creationId xmlns:a16="http://schemas.microsoft.com/office/drawing/2014/main" id="{D89BA6A8-C81D-4024-8207-953056632A2E}"/>
              </a:ext>
            </a:extLst>
          </p:cNvPr>
          <p:cNvSpPr txBox="1"/>
          <p:nvPr/>
        </p:nvSpPr>
        <p:spPr>
          <a:xfrm>
            <a:off x="520601" y="1915269"/>
            <a:ext cx="236581" cy="319311"/>
          </a:xfrm>
          <a:prstGeom prst="rect">
            <a:avLst/>
          </a:prstGeom>
          <a:noFill/>
        </p:spPr>
        <p:txBody>
          <a:bodyPr wrap="square" rtlCol="0">
            <a:spAutoFit/>
          </a:bodyPr>
          <a:lstStyle/>
          <a:p>
            <a:r>
              <a:rPr lang="en-US" sz="1400" dirty="0">
                <a:solidFill>
                  <a:srgbClr val="FF0000"/>
                </a:solidFill>
              </a:rPr>
              <a:t>A</a:t>
            </a:r>
          </a:p>
        </p:txBody>
      </p:sp>
      <p:sp>
        <p:nvSpPr>
          <p:cNvPr id="3" name="Slide Number Placeholder 2">
            <a:extLst>
              <a:ext uri="{FF2B5EF4-FFF2-40B4-BE49-F238E27FC236}">
                <a16:creationId xmlns:a16="http://schemas.microsoft.com/office/drawing/2014/main" id="{C3E62925-AFF7-44A7-BE84-663A01ED7000}"/>
              </a:ext>
            </a:extLst>
          </p:cNvPr>
          <p:cNvSpPr>
            <a:spLocks noGrp="1"/>
          </p:cNvSpPr>
          <p:nvPr>
            <p:ph type="sldNum" sz="quarter" idx="12"/>
          </p:nvPr>
        </p:nvSpPr>
        <p:spPr/>
        <p:txBody>
          <a:bodyPr/>
          <a:lstStyle/>
          <a:p>
            <a:fld id="{E2341E1A-3219-477A-8EDF-0FA7BCE8D9A8}" type="slidenum">
              <a:rPr lang="en-US" smtClean="0"/>
              <a:t>34</a:t>
            </a:fld>
            <a:endParaRPr lang="en-US"/>
          </a:p>
        </p:txBody>
      </p:sp>
    </p:spTree>
    <p:extLst>
      <p:ext uri="{BB962C8B-B14F-4D97-AF65-F5344CB8AC3E}">
        <p14:creationId xmlns:p14="http://schemas.microsoft.com/office/powerpoint/2010/main" val="3341531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44194"/>
            <a:ext cx="8279130" cy="1196974"/>
          </a:xfrm>
        </p:spPr>
        <p:txBody>
          <a:bodyPr>
            <a:normAutofit/>
          </a:bodyPr>
          <a:lstStyle/>
          <a:p>
            <a:r>
              <a:rPr lang="en-US" sz="3600" dirty="0"/>
              <a:t>Add tee-nuts to C-beam slots, then add second </a:t>
            </a:r>
            <a:r>
              <a:rPr lang="en-US" sz="3600" dirty="0" err="1"/>
              <a:t>endmount</a:t>
            </a:r>
            <a:r>
              <a:rPr lang="en-US" sz="3600" dirty="0"/>
              <a:t> onto C-beam</a:t>
            </a:r>
            <a:endParaRPr lang="en-US" sz="4000" dirty="0"/>
          </a:p>
        </p:txBody>
      </p:sp>
      <p:sp>
        <p:nvSpPr>
          <p:cNvPr id="11" name="Rectangle 10"/>
          <p:cNvSpPr/>
          <p:nvPr/>
        </p:nvSpPr>
        <p:spPr>
          <a:xfrm>
            <a:off x="628650" y="490306"/>
            <a:ext cx="1369157" cy="307777"/>
          </a:xfrm>
          <a:prstGeom prst="rect">
            <a:avLst/>
          </a:prstGeom>
        </p:spPr>
        <p:txBody>
          <a:bodyPr wrap="none">
            <a:spAutoFit/>
          </a:bodyPr>
          <a:lstStyle/>
          <a:p>
            <a:r>
              <a:rPr lang="en-US" sz="1400" dirty="0">
                <a:latin typeface="+mj-lt"/>
              </a:rPr>
              <a:t>Assemble Y-axis:</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25864" r="24091" b="-70"/>
          <a:stretch/>
        </p:blipFill>
        <p:spPr>
          <a:xfrm>
            <a:off x="4463415" y="1841169"/>
            <a:ext cx="2103944" cy="2366485"/>
          </a:xfrm>
          <a:prstGeom prst="rect">
            <a:avLst/>
          </a:prstGeom>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t="10974" r="1739"/>
          <a:stretch/>
        </p:blipFill>
        <p:spPr>
          <a:xfrm rot="16200000">
            <a:off x="5752810" y="2757510"/>
            <a:ext cx="3737377" cy="1904692"/>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27311"/>
          <a:stretch/>
        </p:blipFill>
        <p:spPr>
          <a:xfrm rot="5400000">
            <a:off x="122922" y="2108772"/>
            <a:ext cx="2366484" cy="1831279"/>
          </a:xfrm>
          <a:prstGeom prst="rect">
            <a:avLst/>
          </a:prstGeom>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11629" t="-416" r="19325" b="416"/>
          <a:stretch/>
        </p:blipFill>
        <p:spPr>
          <a:xfrm rot="5400000">
            <a:off x="2111557" y="2060469"/>
            <a:ext cx="2366485" cy="1927885"/>
          </a:xfrm>
          <a:prstGeom prst="rect">
            <a:avLst/>
          </a:prstGeom>
        </p:spPr>
      </p:pic>
      <p:sp>
        <p:nvSpPr>
          <p:cNvPr id="3" name="Oval 2"/>
          <p:cNvSpPr/>
          <p:nvPr/>
        </p:nvSpPr>
        <p:spPr>
          <a:xfrm>
            <a:off x="2632112" y="3248026"/>
            <a:ext cx="1476375" cy="8191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63225" y="4207654"/>
            <a:ext cx="3995517" cy="523220"/>
          </a:xfrm>
          <a:prstGeom prst="rect">
            <a:avLst/>
          </a:prstGeom>
          <a:noFill/>
        </p:spPr>
        <p:txBody>
          <a:bodyPr wrap="none" rtlCol="0">
            <a:spAutoFit/>
          </a:bodyPr>
          <a:lstStyle/>
          <a:p>
            <a:r>
              <a:rPr lang="en-US" sz="1400" dirty="0"/>
              <a:t>1) Insert six tee nuts as shown into the underside of </a:t>
            </a:r>
            <a:br>
              <a:rPr lang="en-US" sz="1400" dirty="0"/>
            </a:br>
            <a:r>
              <a:rPr lang="en-US" sz="1400" dirty="0"/>
              <a:t>the Y axis C-beam.</a:t>
            </a:r>
          </a:p>
        </p:txBody>
      </p:sp>
      <p:sp>
        <p:nvSpPr>
          <p:cNvPr id="4" name="Slide Number Placeholder 3">
            <a:extLst>
              <a:ext uri="{FF2B5EF4-FFF2-40B4-BE49-F238E27FC236}">
                <a16:creationId xmlns:a16="http://schemas.microsoft.com/office/drawing/2014/main" id="{60FE6984-3CA2-446C-A8EF-54A30DDFCD3A}"/>
              </a:ext>
            </a:extLst>
          </p:cNvPr>
          <p:cNvSpPr>
            <a:spLocks noGrp="1"/>
          </p:cNvSpPr>
          <p:nvPr>
            <p:ph type="sldNum" sz="quarter" idx="12"/>
          </p:nvPr>
        </p:nvSpPr>
        <p:spPr/>
        <p:txBody>
          <a:bodyPr/>
          <a:lstStyle/>
          <a:p>
            <a:fld id="{E2341E1A-3219-477A-8EDF-0FA7BCE8D9A8}" type="slidenum">
              <a:rPr lang="en-US" smtClean="0"/>
              <a:t>35</a:t>
            </a:fld>
            <a:endParaRPr lang="en-US"/>
          </a:p>
        </p:txBody>
      </p:sp>
      <p:sp>
        <p:nvSpPr>
          <p:cNvPr id="14" name="TextBox 13">
            <a:extLst>
              <a:ext uri="{FF2B5EF4-FFF2-40B4-BE49-F238E27FC236}">
                <a16:creationId xmlns:a16="http://schemas.microsoft.com/office/drawing/2014/main" id="{5FD719A8-B6F6-49EE-9160-13595ADB501C}"/>
              </a:ext>
            </a:extLst>
          </p:cNvPr>
          <p:cNvSpPr txBox="1"/>
          <p:nvPr/>
        </p:nvSpPr>
        <p:spPr>
          <a:xfrm>
            <a:off x="4371790" y="4253820"/>
            <a:ext cx="2297361" cy="738664"/>
          </a:xfrm>
          <a:prstGeom prst="rect">
            <a:avLst/>
          </a:prstGeom>
          <a:noFill/>
        </p:spPr>
        <p:txBody>
          <a:bodyPr wrap="square" rtlCol="0">
            <a:spAutoFit/>
          </a:bodyPr>
          <a:lstStyle/>
          <a:p>
            <a:r>
              <a:rPr lang="en-US" sz="1400" dirty="0"/>
              <a:t>2) Attach second end-mount plate to C-beam with four 20mm screws</a:t>
            </a:r>
          </a:p>
        </p:txBody>
      </p:sp>
      <p:sp>
        <p:nvSpPr>
          <p:cNvPr id="20" name="TextBox 19">
            <a:extLst>
              <a:ext uri="{FF2B5EF4-FFF2-40B4-BE49-F238E27FC236}">
                <a16:creationId xmlns:a16="http://schemas.microsoft.com/office/drawing/2014/main" id="{B45A3D17-F0C4-4681-B540-01666DA23E1E}"/>
              </a:ext>
            </a:extLst>
          </p:cNvPr>
          <p:cNvSpPr txBox="1"/>
          <p:nvPr/>
        </p:nvSpPr>
        <p:spPr>
          <a:xfrm>
            <a:off x="6472817" y="5588934"/>
            <a:ext cx="2671183" cy="738664"/>
          </a:xfrm>
          <a:prstGeom prst="rect">
            <a:avLst/>
          </a:prstGeom>
          <a:noFill/>
        </p:spPr>
        <p:txBody>
          <a:bodyPr wrap="square" rtlCol="0">
            <a:spAutoFit/>
          </a:bodyPr>
          <a:lstStyle/>
          <a:p>
            <a:r>
              <a:rPr lang="en-US" sz="1400" dirty="0"/>
              <a:t>3) After ensuring gantry moves smoothly, tighten screws holding the nut-block onto gantry plate</a:t>
            </a:r>
          </a:p>
        </p:txBody>
      </p:sp>
      <p:sp>
        <p:nvSpPr>
          <p:cNvPr id="22" name="Oval 21">
            <a:extLst>
              <a:ext uri="{FF2B5EF4-FFF2-40B4-BE49-F238E27FC236}">
                <a16:creationId xmlns:a16="http://schemas.microsoft.com/office/drawing/2014/main" id="{ACC254E0-CA00-49DC-B690-B9CA2C15D4DB}"/>
              </a:ext>
            </a:extLst>
          </p:cNvPr>
          <p:cNvSpPr/>
          <p:nvPr/>
        </p:nvSpPr>
        <p:spPr>
          <a:xfrm>
            <a:off x="7331350" y="3681282"/>
            <a:ext cx="153747"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A40DD81-FC73-434F-BC1D-6D8624756E43}"/>
              </a:ext>
            </a:extLst>
          </p:cNvPr>
          <p:cNvSpPr/>
          <p:nvPr/>
        </p:nvSpPr>
        <p:spPr>
          <a:xfrm>
            <a:off x="7550862" y="3682680"/>
            <a:ext cx="153747"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760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Assemble the “mini V Gantry set”</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0792" t="8141" r="23193" b="12305"/>
          <a:stretch/>
        </p:blipFill>
        <p:spPr>
          <a:xfrm>
            <a:off x="693965" y="2115233"/>
            <a:ext cx="2449286" cy="2381874"/>
          </a:xfrm>
        </p:spPr>
      </p:pic>
      <p:sp>
        <p:nvSpPr>
          <p:cNvPr id="6" name="TextBox 5"/>
          <p:cNvSpPr txBox="1"/>
          <p:nvPr/>
        </p:nvSpPr>
        <p:spPr>
          <a:xfrm>
            <a:off x="3472344" y="2115233"/>
            <a:ext cx="4969527" cy="3539430"/>
          </a:xfrm>
          <a:prstGeom prst="rect">
            <a:avLst/>
          </a:prstGeom>
          <a:noFill/>
        </p:spPr>
        <p:txBody>
          <a:bodyPr wrap="square" rtlCol="0">
            <a:spAutoFit/>
          </a:bodyPr>
          <a:lstStyle/>
          <a:p>
            <a:r>
              <a:rPr lang="en-US" sz="1400" dirty="0"/>
              <a:t>(Same process as ‘Assemble Z gantry’ slide).  </a:t>
            </a:r>
          </a:p>
          <a:p>
            <a:pPr marL="342900" indent="-342900">
              <a:buAutoNum type="arabicParenR"/>
            </a:pPr>
            <a:r>
              <a:rPr lang="en-US" sz="1400" dirty="0"/>
              <a:t>Four 25mm screws through the corner holes</a:t>
            </a:r>
          </a:p>
          <a:p>
            <a:pPr marL="342900" indent="-342900">
              <a:buAutoNum type="arabicParenR"/>
            </a:pPr>
            <a:r>
              <a:rPr lang="en-US" sz="1400" dirty="0"/>
              <a:t>Two round 6mm spacers, two eccentric spacers (as shown).</a:t>
            </a:r>
          </a:p>
          <a:p>
            <a:pPr marL="342900" indent="-342900">
              <a:buAutoNum type="arabicParenR"/>
            </a:pPr>
            <a:r>
              <a:rPr lang="en-US" sz="1400" b="1" dirty="0"/>
              <a:t> </a:t>
            </a:r>
            <a:r>
              <a:rPr lang="en-US" sz="1400" b="1" dirty="0">
                <a:solidFill>
                  <a:srgbClr val="FF0000"/>
                </a:solidFill>
              </a:rPr>
              <a:t>Two</a:t>
            </a:r>
            <a:r>
              <a:rPr lang="en-US" sz="1400" dirty="0"/>
              <a:t> shims (washers) on each of the four screws.</a:t>
            </a:r>
          </a:p>
          <a:p>
            <a:pPr marL="342900" indent="-342900">
              <a:buAutoNum type="arabicParenR"/>
            </a:pPr>
            <a:r>
              <a:rPr lang="en-US" sz="1400" dirty="0" err="1"/>
              <a:t>Xtreme</a:t>
            </a:r>
            <a:r>
              <a:rPr lang="en-US" sz="1400" dirty="0"/>
              <a:t> mini V wheels</a:t>
            </a:r>
          </a:p>
          <a:p>
            <a:pPr marL="342900" indent="-342900">
              <a:buAutoNum type="arabicParenR"/>
            </a:pPr>
            <a:r>
              <a:rPr lang="en-US" sz="1400" dirty="0"/>
              <a:t>Nuts</a:t>
            </a:r>
          </a:p>
          <a:p>
            <a:pPr marL="342900" indent="-342900">
              <a:buAutoNum type="arabicParenR"/>
            </a:pPr>
            <a:r>
              <a:rPr lang="en-US" sz="1400" dirty="0"/>
              <a:t>Tighten nuts on screws  with round spacers. Partially tighten nuts on screws with eccentric spacers.</a:t>
            </a:r>
          </a:p>
          <a:p>
            <a:pPr marL="342900" indent="-342900">
              <a:buAutoNum type="arabicParenR"/>
            </a:pPr>
            <a:r>
              <a:rPr lang="en-US" sz="1400" dirty="0"/>
              <a:t>Adjust tension on linear rail via adjusting orientation of eccentric spacers (same process as “tightening the nuts on the eccentric spacers” slide).</a:t>
            </a:r>
          </a:p>
          <a:p>
            <a:pPr marL="342900" indent="-342900">
              <a:buAutoNum type="arabicParenR"/>
            </a:pPr>
            <a:endParaRPr lang="en-US" sz="1400" dirty="0"/>
          </a:p>
          <a:p>
            <a:pPr marL="342900" indent="-342900">
              <a:buAutoNum type="arabicParenR"/>
            </a:pPr>
            <a:r>
              <a:rPr lang="en-US" sz="1400" dirty="0"/>
              <a:t>Drill out the two holes circled at left to remove the threads, using a 3/16” drill bit. </a:t>
            </a:r>
          </a:p>
          <a:p>
            <a:r>
              <a:rPr lang="en-US" sz="1400" dirty="0"/>
              <a:t> </a:t>
            </a:r>
          </a:p>
          <a:p>
            <a:pPr marL="342900" indent="-342900">
              <a:buAutoNum type="arabicParenR"/>
            </a:pPr>
            <a:endParaRPr lang="en-US" sz="1400" dirty="0"/>
          </a:p>
        </p:txBody>
      </p:sp>
      <p:sp>
        <p:nvSpPr>
          <p:cNvPr id="7" name="Rectangle 6"/>
          <p:cNvSpPr/>
          <p:nvPr/>
        </p:nvSpPr>
        <p:spPr>
          <a:xfrm>
            <a:off x="628650" y="490306"/>
            <a:ext cx="1367554" cy="307777"/>
          </a:xfrm>
          <a:prstGeom prst="rect">
            <a:avLst/>
          </a:prstGeom>
        </p:spPr>
        <p:txBody>
          <a:bodyPr wrap="none">
            <a:spAutoFit/>
          </a:bodyPr>
          <a:lstStyle/>
          <a:p>
            <a:r>
              <a:rPr lang="en-US" sz="1400" dirty="0">
                <a:latin typeface="+mj-lt"/>
              </a:rPr>
              <a:t>Assemble Y-axis:</a:t>
            </a:r>
          </a:p>
        </p:txBody>
      </p:sp>
      <p:sp>
        <p:nvSpPr>
          <p:cNvPr id="3" name="Oval 2"/>
          <p:cNvSpPr/>
          <p:nvPr/>
        </p:nvSpPr>
        <p:spPr>
          <a:xfrm>
            <a:off x="1365250" y="3155950"/>
            <a:ext cx="336550" cy="330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46300" y="3155950"/>
            <a:ext cx="336550" cy="3302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02AA608A-DF20-4B9D-81C4-529411F72C01}"/>
              </a:ext>
            </a:extLst>
          </p:cNvPr>
          <p:cNvSpPr>
            <a:spLocks noGrp="1"/>
          </p:cNvSpPr>
          <p:nvPr>
            <p:ph type="sldNum" sz="quarter" idx="12"/>
          </p:nvPr>
        </p:nvSpPr>
        <p:spPr/>
        <p:txBody>
          <a:bodyPr/>
          <a:lstStyle/>
          <a:p>
            <a:fld id="{E2341E1A-3219-477A-8EDF-0FA7BCE8D9A8}" type="slidenum">
              <a:rPr lang="en-US" smtClean="0"/>
              <a:t>36</a:t>
            </a:fld>
            <a:endParaRPr lang="en-US"/>
          </a:p>
        </p:txBody>
      </p:sp>
    </p:spTree>
    <p:extLst>
      <p:ext uri="{BB962C8B-B14F-4D97-AF65-F5344CB8AC3E}">
        <p14:creationId xmlns:p14="http://schemas.microsoft.com/office/powerpoint/2010/main" val="2847842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Assemble the X gantry</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3299" t="15477" r="13767" b="6642"/>
          <a:stretch/>
        </p:blipFill>
        <p:spPr>
          <a:xfrm>
            <a:off x="628650" y="1697163"/>
            <a:ext cx="1916836" cy="1334289"/>
          </a:xfrm>
          <a:prstGeom prst="rect">
            <a:avLst/>
          </a:prstGeom>
        </p:spPr>
      </p:pic>
      <p:pic>
        <p:nvPicPr>
          <p:cNvPr id="5" name="Content Placeholder 7"/>
          <p:cNvPicPr>
            <a:picLocks noChangeAspect="1"/>
          </p:cNvPicPr>
          <p:nvPr/>
        </p:nvPicPr>
        <p:blipFill rotWithShape="1">
          <a:blip r:embed="rId3" cstate="print">
            <a:extLst>
              <a:ext uri="{28A0092B-C50C-407E-A947-70E740481C1C}">
                <a14:useLocalDpi xmlns:a14="http://schemas.microsoft.com/office/drawing/2010/main" val="0"/>
              </a:ext>
            </a:extLst>
          </a:blip>
          <a:srcRect l="25950" t="12120" r="18635" b="12802"/>
          <a:stretch/>
        </p:blipFill>
        <p:spPr>
          <a:xfrm>
            <a:off x="2777773" y="1697163"/>
            <a:ext cx="1794227" cy="1367374"/>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20714" t="12063" r="18929" b="4920"/>
          <a:stretch/>
        </p:blipFill>
        <p:spPr>
          <a:xfrm>
            <a:off x="7036836" y="1671878"/>
            <a:ext cx="1800072" cy="1392659"/>
          </a:xfrm>
          <a:prstGeom prst="rect">
            <a:avLst/>
          </a:prstGeom>
        </p:spPr>
      </p:pic>
      <p:sp>
        <p:nvSpPr>
          <p:cNvPr id="9" name="TextBox 8"/>
          <p:cNvSpPr txBox="1"/>
          <p:nvPr/>
        </p:nvSpPr>
        <p:spPr>
          <a:xfrm>
            <a:off x="628650" y="3058063"/>
            <a:ext cx="1656159" cy="307777"/>
          </a:xfrm>
          <a:prstGeom prst="rect">
            <a:avLst/>
          </a:prstGeom>
          <a:noFill/>
        </p:spPr>
        <p:txBody>
          <a:bodyPr wrap="none" rtlCol="0">
            <a:spAutoFit/>
          </a:bodyPr>
          <a:lstStyle/>
          <a:p>
            <a:r>
              <a:rPr lang="en-US" sz="1400" dirty="0"/>
              <a:t>1) 25mm M5 screws</a:t>
            </a:r>
          </a:p>
        </p:txBody>
      </p:sp>
      <p:sp>
        <p:nvSpPr>
          <p:cNvPr id="10" name="TextBox 9"/>
          <p:cNvSpPr txBox="1"/>
          <p:nvPr/>
        </p:nvSpPr>
        <p:spPr>
          <a:xfrm>
            <a:off x="2777773" y="3138508"/>
            <a:ext cx="1936270" cy="954107"/>
          </a:xfrm>
          <a:prstGeom prst="rect">
            <a:avLst/>
          </a:prstGeom>
          <a:noFill/>
        </p:spPr>
        <p:txBody>
          <a:bodyPr wrap="square" rtlCol="0">
            <a:spAutoFit/>
          </a:bodyPr>
          <a:lstStyle/>
          <a:p>
            <a:r>
              <a:rPr lang="en-US" sz="1400" dirty="0"/>
              <a:t>2) Round 6mm spacers on top two, eccentric (also, hexagonal) 6mm spacers on bottom two. </a:t>
            </a:r>
          </a:p>
        </p:txBody>
      </p:sp>
      <p:sp>
        <p:nvSpPr>
          <p:cNvPr id="11" name="TextBox 10"/>
          <p:cNvSpPr txBox="1"/>
          <p:nvPr/>
        </p:nvSpPr>
        <p:spPr>
          <a:xfrm>
            <a:off x="4797217" y="3104230"/>
            <a:ext cx="1940935" cy="738664"/>
          </a:xfrm>
          <a:prstGeom prst="rect">
            <a:avLst/>
          </a:prstGeom>
          <a:noFill/>
        </p:spPr>
        <p:txBody>
          <a:bodyPr wrap="square" rtlCol="0">
            <a:spAutoFit/>
          </a:bodyPr>
          <a:lstStyle/>
          <a:p>
            <a:r>
              <a:rPr lang="en-US" sz="1400" dirty="0"/>
              <a:t>3) Put </a:t>
            </a:r>
            <a:r>
              <a:rPr lang="en-US" sz="1400" b="1" dirty="0">
                <a:solidFill>
                  <a:srgbClr val="FF0000"/>
                </a:solidFill>
              </a:rPr>
              <a:t>two</a:t>
            </a:r>
            <a:r>
              <a:rPr lang="en-US" sz="1400" dirty="0"/>
              <a:t> shims on each one.</a:t>
            </a:r>
          </a:p>
          <a:p>
            <a:r>
              <a:rPr lang="en-US" sz="1400" dirty="0"/>
              <a:t> </a:t>
            </a:r>
          </a:p>
        </p:txBody>
      </p:sp>
      <p:sp>
        <p:nvSpPr>
          <p:cNvPr id="13" name="TextBox 12"/>
          <p:cNvSpPr txBox="1"/>
          <p:nvPr/>
        </p:nvSpPr>
        <p:spPr>
          <a:xfrm>
            <a:off x="6967718" y="3064537"/>
            <a:ext cx="2176282" cy="1384995"/>
          </a:xfrm>
          <a:prstGeom prst="rect">
            <a:avLst/>
          </a:prstGeom>
          <a:noFill/>
        </p:spPr>
        <p:txBody>
          <a:bodyPr wrap="square" rtlCol="0">
            <a:spAutoFit/>
          </a:bodyPr>
          <a:lstStyle/>
          <a:p>
            <a:r>
              <a:rPr lang="en-US" sz="1400" dirty="0"/>
              <a:t>4) Put ‘</a:t>
            </a:r>
            <a:r>
              <a:rPr lang="en-US" sz="1400" dirty="0" err="1"/>
              <a:t>xtreme</a:t>
            </a:r>
            <a:r>
              <a:rPr lang="en-US" sz="1400" dirty="0"/>
              <a:t> mini V’ wheels and nuts on each. Fully tighten the two with the round spacer, but leave the two with the eccentric spacer a little loose.</a:t>
            </a:r>
          </a:p>
        </p:txBody>
      </p:sp>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20083" r="15353"/>
          <a:stretch/>
        </p:blipFill>
        <p:spPr>
          <a:xfrm>
            <a:off x="2634262" y="4512039"/>
            <a:ext cx="1708844" cy="1488793"/>
          </a:xfrm>
          <a:prstGeom prst="rect">
            <a:avLst/>
          </a:prstGeom>
        </p:spPr>
      </p:pic>
      <p:pic>
        <p:nvPicPr>
          <p:cNvPr id="16" name="Picture 15"/>
          <p:cNvPicPr>
            <a:picLocks noChangeAspect="1"/>
          </p:cNvPicPr>
          <p:nvPr/>
        </p:nvPicPr>
        <p:blipFill rotWithShape="1">
          <a:blip r:embed="rId6" cstate="print">
            <a:extLst>
              <a:ext uri="{28A0092B-C50C-407E-A947-70E740481C1C}">
                <a14:useLocalDpi xmlns:a14="http://schemas.microsoft.com/office/drawing/2010/main" val="0"/>
              </a:ext>
            </a:extLst>
          </a:blip>
          <a:srcRect l="9709" r="10325"/>
          <a:stretch/>
        </p:blipFill>
        <p:spPr>
          <a:xfrm>
            <a:off x="6663418" y="4510184"/>
            <a:ext cx="2121763" cy="1492501"/>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19397" r="14899"/>
          <a:stretch/>
        </p:blipFill>
        <p:spPr>
          <a:xfrm>
            <a:off x="4641305" y="4524981"/>
            <a:ext cx="1723914" cy="1475851"/>
          </a:xfrm>
          <a:prstGeom prst="rect">
            <a:avLst/>
          </a:prstGeom>
        </p:spPr>
      </p:pic>
      <p:sp>
        <p:nvSpPr>
          <p:cNvPr id="18" name="TextBox 17"/>
          <p:cNvSpPr txBox="1"/>
          <p:nvPr/>
        </p:nvSpPr>
        <p:spPr>
          <a:xfrm>
            <a:off x="2545486" y="6033301"/>
            <a:ext cx="1797619" cy="523220"/>
          </a:xfrm>
          <a:prstGeom prst="rect">
            <a:avLst/>
          </a:prstGeom>
          <a:noFill/>
        </p:spPr>
        <p:txBody>
          <a:bodyPr wrap="square" rtlCol="0">
            <a:spAutoFit/>
          </a:bodyPr>
          <a:lstStyle/>
          <a:p>
            <a:r>
              <a:rPr lang="en-US" sz="1400" dirty="0"/>
              <a:t>6) Put in two 20mm M5 screws.</a:t>
            </a:r>
          </a:p>
        </p:txBody>
      </p:sp>
      <p:sp>
        <p:nvSpPr>
          <p:cNvPr id="19" name="TextBox 18"/>
          <p:cNvSpPr txBox="1"/>
          <p:nvPr/>
        </p:nvSpPr>
        <p:spPr>
          <a:xfrm>
            <a:off x="4511616" y="6000832"/>
            <a:ext cx="2040104" cy="738664"/>
          </a:xfrm>
          <a:prstGeom prst="rect">
            <a:avLst/>
          </a:prstGeom>
          <a:noFill/>
        </p:spPr>
        <p:txBody>
          <a:bodyPr wrap="square" rtlCol="0">
            <a:spAutoFit/>
          </a:bodyPr>
          <a:lstStyle/>
          <a:p>
            <a:r>
              <a:rPr lang="en-US" sz="1400" dirty="0"/>
              <a:t>7)</a:t>
            </a:r>
            <a:r>
              <a:rPr lang="en-US" sz="1400" b="1" dirty="0">
                <a:solidFill>
                  <a:srgbClr val="FF0000"/>
                </a:solidFill>
              </a:rPr>
              <a:t> Put a shim (washer), </a:t>
            </a:r>
            <a:r>
              <a:rPr lang="en-US" sz="1400" dirty="0"/>
              <a:t>on each screw, followed by 3mm spacer.</a:t>
            </a:r>
          </a:p>
        </p:txBody>
      </p:sp>
      <p:sp>
        <p:nvSpPr>
          <p:cNvPr id="20" name="TextBox 19"/>
          <p:cNvSpPr txBox="1"/>
          <p:nvPr/>
        </p:nvSpPr>
        <p:spPr>
          <a:xfrm>
            <a:off x="6551720" y="6042007"/>
            <a:ext cx="2720647" cy="738664"/>
          </a:xfrm>
          <a:prstGeom prst="rect">
            <a:avLst/>
          </a:prstGeom>
          <a:noFill/>
        </p:spPr>
        <p:txBody>
          <a:bodyPr wrap="square" rtlCol="0">
            <a:spAutoFit/>
          </a:bodyPr>
          <a:lstStyle/>
          <a:p>
            <a:r>
              <a:rPr lang="en-US" sz="1400" dirty="0"/>
              <a:t>8) Screw the M5 screws into the nut block, tighten most of the way but leave a little wiggle room.</a:t>
            </a:r>
          </a:p>
        </p:txBody>
      </p:sp>
      <p:sp>
        <p:nvSpPr>
          <p:cNvPr id="22" name="Rectangle 21"/>
          <p:cNvSpPr/>
          <p:nvPr/>
        </p:nvSpPr>
        <p:spPr>
          <a:xfrm>
            <a:off x="196646" y="4510184"/>
            <a:ext cx="2377368" cy="1600438"/>
          </a:xfrm>
          <a:prstGeom prst="rect">
            <a:avLst/>
          </a:prstGeom>
        </p:spPr>
        <p:txBody>
          <a:bodyPr wrap="square">
            <a:spAutoFit/>
          </a:bodyPr>
          <a:lstStyle/>
          <a:p>
            <a:r>
              <a:rPr lang="en-US" sz="1400" dirty="0"/>
              <a:t>5) Try sliding the gantry inside the C-beam. Adjust the eccentric spacer orientation as necessary so that it provides a tight fit. See the slide “Tightening the nuts on the eccentric spacers.”</a:t>
            </a:r>
          </a:p>
        </p:txBody>
      </p:sp>
      <p:pic>
        <p:nvPicPr>
          <p:cNvPr id="3" name="Picture 2"/>
          <p:cNvPicPr>
            <a:picLocks noChangeAspect="1"/>
          </p:cNvPicPr>
          <p:nvPr/>
        </p:nvPicPr>
        <p:blipFill rotWithShape="1">
          <a:blip r:embed="rId8" cstate="print">
            <a:extLst>
              <a:ext uri="{28A0092B-C50C-407E-A947-70E740481C1C}">
                <a14:useLocalDpi xmlns:a14="http://schemas.microsoft.com/office/drawing/2010/main" val="0"/>
              </a:ext>
            </a:extLst>
          </a:blip>
          <a:srcRect l="25056" t="23282" r="22471" b="8536"/>
          <a:stretch/>
        </p:blipFill>
        <p:spPr>
          <a:xfrm>
            <a:off x="4863897" y="1683131"/>
            <a:ext cx="1881041" cy="1374932"/>
          </a:xfrm>
          <a:prstGeom prst="rect">
            <a:avLst/>
          </a:prstGeom>
        </p:spPr>
      </p:pic>
      <p:sp>
        <p:nvSpPr>
          <p:cNvPr id="6" name="Slide Number Placeholder 5">
            <a:extLst>
              <a:ext uri="{FF2B5EF4-FFF2-40B4-BE49-F238E27FC236}">
                <a16:creationId xmlns:a16="http://schemas.microsoft.com/office/drawing/2014/main" id="{08F7BD92-F493-4E51-9BE2-FAE85C155E03}"/>
              </a:ext>
            </a:extLst>
          </p:cNvPr>
          <p:cNvSpPr>
            <a:spLocks noGrp="1"/>
          </p:cNvSpPr>
          <p:nvPr>
            <p:ph type="sldNum" sz="quarter" idx="12"/>
          </p:nvPr>
        </p:nvSpPr>
        <p:spPr>
          <a:xfrm>
            <a:off x="7145847" y="6556521"/>
            <a:ext cx="2057400" cy="365125"/>
          </a:xfrm>
        </p:spPr>
        <p:txBody>
          <a:bodyPr/>
          <a:lstStyle/>
          <a:p>
            <a:fld id="{E2341E1A-3219-477A-8EDF-0FA7BCE8D9A8}" type="slidenum">
              <a:rPr lang="en-US" smtClean="0"/>
              <a:t>37</a:t>
            </a:fld>
            <a:endParaRPr lang="en-US" dirty="0"/>
          </a:p>
        </p:txBody>
      </p:sp>
    </p:spTree>
    <p:extLst>
      <p:ext uri="{BB962C8B-B14F-4D97-AF65-F5344CB8AC3E}">
        <p14:creationId xmlns:p14="http://schemas.microsoft.com/office/powerpoint/2010/main" val="40337611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44194"/>
            <a:ext cx="8279130" cy="1196974"/>
          </a:xfrm>
        </p:spPr>
        <p:txBody>
          <a:bodyPr>
            <a:normAutofit/>
          </a:bodyPr>
          <a:lstStyle/>
          <a:p>
            <a:r>
              <a:rPr lang="en-US" sz="3600" dirty="0"/>
              <a:t>Attach X gantry and mini-V gantry to the underside of the Y-axis  </a:t>
            </a:r>
            <a:endParaRPr lang="en-US" sz="4000" dirty="0"/>
          </a:p>
        </p:txBody>
      </p:sp>
      <p:sp>
        <p:nvSpPr>
          <p:cNvPr id="11" name="Rectangle 10"/>
          <p:cNvSpPr/>
          <p:nvPr/>
        </p:nvSpPr>
        <p:spPr>
          <a:xfrm>
            <a:off x="628650" y="490306"/>
            <a:ext cx="1369157" cy="307777"/>
          </a:xfrm>
          <a:prstGeom prst="rect">
            <a:avLst/>
          </a:prstGeom>
        </p:spPr>
        <p:txBody>
          <a:bodyPr wrap="none">
            <a:spAutoFit/>
          </a:bodyPr>
          <a:lstStyle/>
          <a:p>
            <a:r>
              <a:rPr lang="en-US" sz="1400" dirty="0">
                <a:latin typeface="+mj-lt"/>
              </a:rPr>
              <a:t>Assemble Y-axis:</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1166" t="17146" r="13833" b="18854"/>
          <a:stretch/>
        </p:blipFill>
        <p:spPr>
          <a:xfrm>
            <a:off x="807718" y="1967645"/>
            <a:ext cx="4384370" cy="2104498"/>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1569" t="22183" r="9373"/>
          <a:stretch/>
        </p:blipFill>
        <p:spPr>
          <a:xfrm>
            <a:off x="807718" y="4198620"/>
            <a:ext cx="4384370" cy="2427468"/>
          </a:xfrm>
          <a:prstGeom prst="rect">
            <a:avLst/>
          </a:prstGeom>
        </p:spPr>
      </p:pic>
      <p:sp>
        <p:nvSpPr>
          <p:cNvPr id="10" name="TextBox 9"/>
          <p:cNvSpPr txBox="1"/>
          <p:nvPr/>
        </p:nvSpPr>
        <p:spPr>
          <a:xfrm>
            <a:off x="5192088" y="2712116"/>
            <a:ext cx="2555614" cy="523220"/>
          </a:xfrm>
          <a:prstGeom prst="rect">
            <a:avLst/>
          </a:prstGeom>
          <a:noFill/>
        </p:spPr>
        <p:txBody>
          <a:bodyPr wrap="square" rtlCol="0">
            <a:spAutoFit/>
          </a:bodyPr>
          <a:lstStyle/>
          <a:p>
            <a:r>
              <a:rPr lang="en-US" sz="1400" dirty="0"/>
              <a:t>1) Flip the y-axis over, arrange the tee nuts roughly as shown.</a:t>
            </a:r>
          </a:p>
        </p:txBody>
      </p:sp>
      <p:sp>
        <p:nvSpPr>
          <p:cNvPr id="12" name="TextBox 11"/>
          <p:cNvSpPr txBox="1"/>
          <p:nvPr/>
        </p:nvSpPr>
        <p:spPr>
          <a:xfrm>
            <a:off x="5192087" y="4727769"/>
            <a:ext cx="3607667" cy="1600438"/>
          </a:xfrm>
          <a:prstGeom prst="rect">
            <a:avLst/>
          </a:prstGeom>
          <a:noFill/>
        </p:spPr>
        <p:txBody>
          <a:bodyPr wrap="square" rtlCol="0">
            <a:spAutoFit/>
          </a:bodyPr>
          <a:lstStyle/>
          <a:p>
            <a:r>
              <a:rPr lang="en-US" sz="1400" dirty="0"/>
              <a:t>2) Using 10mm screws, bolt the x-axis gantry and the mini-V gantry to the y-axis underside, as shown. Make sure the mini-V gantry (left) is </a:t>
            </a:r>
            <a:r>
              <a:rPr lang="en-US" sz="1400" b="1" dirty="0">
                <a:solidFill>
                  <a:srgbClr val="FF0000"/>
                </a:solidFill>
              </a:rPr>
              <a:t>flush with the outer edge</a:t>
            </a:r>
            <a:r>
              <a:rPr lang="en-US" sz="1400" dirty="0"/>
              <a:t> of the </a:t>
            </a:r>
            <a:r>
              <a:rPr lang="en-US" sz="1400" dirty="0" err="1"/>
              <a:t>endmount</a:t>
            </a:r>
            <a:r>
              <a:rPr lang="en-US" sz="1400" dirty="0"/>
              <a:t> plate, and the x-axis gantry (right) is </a:t>
            </a:r>
            <a:r>
              <a:rPr lang="en-US" sz="1400" b="1" dirty="0">
                <a:solidFill>
                  <a:srgbClr val="FF0000"/>
                </a:solidFill>
              </a:rPr>
              <a:t>flush with the inner edge </a:t>
            </a:r>
            <a:r>
              <a:rPr lang="en-US" sz="1400" dirty="0"/>
              <a:t>of the </a:t>
            </a:r>
            <a:r>
              <a:rPr lang="en-US" sz="1400" dirty="0" err="1"/>
              <a:t>endmount</a:t>
            </a:r>
            <a:r>
              <a:rPr lang="en-US" sz="1400" dirty="0"/>
              <a:t>. </a:t>
            </a:r>
            <a:r>
              <a:rPr lang="en-US" sz="1400" b="1" dirty="0"/>
              <a:t>It is essential these both be as straight as possible.</a:t>
            </a:r>
          </a:p>
        </p:txBody>
      </p:sp>
      <p:sp>
        <p:nvSpPr>
          <p:cNvPr id="4" name="Slide Number Placeholder 3">
            <a:extLst>
              <a:ext uri="{FF2B5EF4-FFF2-40B4-BE49-F238E27FC236}">
                <a16:creationId xmlns:a16="http://schemas.microsoft.com/office/drawing/2014/main" id="{89000268-644C-446B-AEB0-5D76947AD4B2}"/>
              </a:ext>
            </a:extLst>
          </p:cNvPr>
          <p:cNvSpPr>
            <a:spLocks noGrp="1"/>
          </p:cNvSpPr>
          <p:nvPr>
            <p:ph type="sldNum" sz="quarter" idx="12"/>
          </p:nvPr>
        </p:nvSpPr>
        <p:spPr/>
        <p:txBody>
          <a:bodyPr/>
          <a:lstStyle/>
          <a:p>
            <a:fld id="{E2341E1A-3219-477A-8EDF-0FA7BCE8D9A8}" type="slidenum">
              <a:rPr lang="en-US" smtClean="0"/>
              <a:t>38</a:t>
            </a:fld>
            <a:endParaRPr lang="en-US"/>
          </a:p>
        </p:txBody>
      </p:sp>
    </p:spTree>
    <p:extLst>
      <p:ext uri="{BB962C8B-B14F-4D97-AF65-F5344CB8AC3E}">
        <p14:creationId xmlns:p14="http://schemas.microsoft.com/office/powerpoint/2010/main" val="2481884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675731"/>
            <a:ext cx="7886700" cy="1325563"/>
          </a:xfrm>
        </p:spPr>
        <p:txBody>
          <a:bodyPr>
            <a:normAutofit fontScale="90000"/>
          </a:bodyPr>
          <a:lstStyle/>
          <a:p>
            <a:pPr algn="ctr"/>
            <a:r>
              <a:rPr lang="en-US" dirty="0"/>
              <a:t>Axis assembly is complete. </a:t>
            </a:r>
            <a:br>
              <a:rPr lang="en-US" dirty="0"/>
            </a:br>
            <a:r>
              <a:rPr lang="en-US" dirty="0"/>
              <a:t>Take a break!</a:t>
            </a:r>
            <a:br>
              <a:rPr lang="en-US" dirty="0"/>
            </a:br>
            <a:br>
              <a:rPr lang="en-US" dirty="0"/>
            </a:br>
            <a:r>
              <a:rPr lang="en-US" sz="2200" dirty="0"/>
              <a:t>next up: printed circuit board (PCB) assembly</a:t>
            </a:r>
          </a:p>
        </p:txBody>
      </p:sp>
      <p:sp>
        <p:nvSpPr>
          <p:cNvPr id="3" name="Slide Number Placeholder 2">
            <a:extLst>
              <a:ext uri="{FF2B5EF4-FFF2-40B4-BE49-F238E27FC236}">
                <a16:creationId xmlns:a16="http://schemas.microsoft.com/office/drawing/2014/main" id="{3F9113C9-287C-4E2C-97C1-BAB9C681AB18}"/>
              </a:ext>
            </a:extLst>
          </p:cNvPr>
          <p:cNvSpPr>
            <a:spLocks noGrp="1"/>
          </p:cNvSpPr>
          <p:nvPr>
            <p:ph type="sldNum" sz="quarter" idx="12"/>
          </p:nvPr>
        </p:nvSpPr>
        <p:spPr/>
        <p:txBody>
          <a:bodyPr/>
          <a:lstStyle/>
          <a:p>
            <a:fld id="{E2341E1A-3219-477A-8EDF-0FA7BCE8D9A8}" type="slidenum">
              <a:rPr lang="en-US" smtClean="0"/>
              <a:t>39</a:t>
            </a:fld>
            <a:endParaRPr lang="en-US"/>
          </a:p>
        </p:txBody>
      </p:sp>
    </p:spTree>
    <p:extLst>
      <p:ext uri="{BB962C8B-B14F-4D97-AF65-F5344CB8AC3E}">
        <p14:creationId xmlns:p14="http://schemas.microsoft.com/office/powerpoint/2010/main" val="3073615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Attach another cage plate to lens tubes</a:t>
            </a:r>
          </a:p>
        </p:txBody>
      </p:sp>
      <p:pic>
        <p:nvPicPr>
          <p:cNvPr id="4"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20660" t="19774" r="21082" b="21124"/>
          <a:stretch/>
        </p:blipFill>
        <p:spPr>
          <a:xfrm flipH="1">
            <a:off x="769934" y="2873829"/>
            <a:ext cx="4177621" cy="2383970"/>
          </a:xfrm>
          <a:prstGeom prst="rect">
            <a:avLst/>
          </a:prstGeom>
        </p:spPr>
      </p:pic>
      <p:sp>
        <p:nvSpPr>
          <p:cNvPr id="8" name="TextBox 7"/>
          <p:cNvSpPr txBox="1"/>
          <p:nvPr/>
        </p:nvSpPr>
        <p:spPr>
          <a:xfrm>
            <a:off x="769934" y="5257800"/>
            <a:ext cx="4095980" cy="523220"/>
          </a:xfrm>
          <a:prstGeom prst="rect">
            <a:avLst/>
          </a:prstGeom>
          <a:noFill/>
        </p:spPr>
        <p:txBody>
          <a:bodyPr wrap="square" rtlCol="0">
            <a:spAutoFit/>
          </a:bodyPr>
          <a:lstStyle/>
          <a:p>
            <a:r>
              <a:rPr lang="en-US" sz="1400" dirty="0"/>
              <a:t>1) Take a cage plate, remove both retaining-rings. Get 1” and ½” lens tubes. </a:t>
            </a:r>
          </a:p>
        </p:txBody>
      </p:sp>
      <p:sp>
        <p:nvSpPr>
          <p:cNvPr id="9" name="TextBox 8"/>
          <p:cNvSpPr txBox="1"/>
          <p:nvPr/>
        </p:nvSpPr>
        <p:spPr>
          <a:xfrm>
            <a:off x="5135106" y="5267805"/>
            <a:ext cx="4095980" cy="307777"/>
          </a:xfrm>
          <a:prstGeom prst="rect">
            <a:avLst/>
          </a:prstGeom>
          <a:noFill/>
        </p:spPr>
        <p:txBody>
          <a:bodyPr wrap="square" rtlCol="0">
            <a:spAutoFit/>
          </a:bodyPr>
          <a:lstStyle/>
          <a:p>
            <a:r>
              <a:rPr lang="en-US" sz="1400" dirty="0"/>
              <a:t>2) Screw in lens tubes.</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30090" t="24173" r="27838" b="14485"/>
          <a:stretch/>
        </p:blipFill>
        <p:spPr>
          <a:xfrm>
            <a:off x="5198075" y="2867780"/>
            <a:ext cx="2914199" cy="2390019"/>
          </a:xfrm>
          <a:prstGeom prst="rect">
            <a:avLst/>
          </a:prstGeom>
        </p:spPr>
      </p:pic>
      <p:sp>
        <p:nvSpPr>
          <p:cNvPr id="5" name="Slide Number Placeholder 4">
            <a:extLst>
              <a:ext uri="{FF2B5EF4-FFF2-40B4-BE49-F238E27FC236}">
                <a16:creationId xmlns:a16="http://schemas.microsoft.com/office/drawing/2014/main" id="{FA14DF6F-D176-4D31-8731-AE337078AF98}"/>
              </a:ext>
            </a:extLst>
          </p:cNvPr>
          <p:cNvSpPr>
            <a:spLocks noGrp="1"/>
          </p:cNvSpPr>
          <p:nvPr>
            <p:ph type="sldNum" sz="quarter" idx="12"/>
          </p:nvPr>
        </p:nvSpPr>
        <p:spPr/>
        <p:txBody>
          <a:bodyPr/>
          <a:lstStyle/>
          <a:p>
            <a:fld id="{E2341E1A-3219-477A-8EDF-0FA7BCE8D9A8}" type="slidenum">
              <a:rPr lang="en-US" smtClean="0"/>
              <a:t>4</a:t>
            </a:fld>
            <a:endParaRPr lang="en-US"/>
          </a:p>
        </p:txBody>
      </p:sp>
    </p:spTree>
    <p:extLst>
      <p:ext uri="{BB962C8B-B14F-4D97-AF65-F5344CB8AC3E}">
        <p14:creationId xmlns:p14="http://schemas.microsoft.com/office/powerpoint/2010/main" val="3603933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284859" y="480434"/>
            <a:ext cx="72200" cy="62613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algn="l"/>
          </a:lstStyle>
          <a:p>
            <a:endParaRPr sz="3600" dirty="0"/>
          </a:p>
        </p:txBody>
      </p:sp>
      <p:pic>
        <p:nvPicPr>
          <p:cNvPr id="121" name="IMG-1260.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rot="16200000">
            <a:off x="3303776" y="1529909"/>
            <a:ext cx="2635598" cy="4241400"/>
          </a:xfrm>
          <a:prstGeom prst="rect">
            <a:avLst/>
          </a:prstGeom>
          <a:ln w="12700">
            <a:miter lim="400000"/>
          </a:ln>
        </p:spPr>
      </p:pic>
      <p:sp>
        <p:nvSpPr>
          <p:cNvPr id="122" name="Shape 122"/>
          <p:cNvSpPr/>
          <p:nvPr/>
        </p:nvSpPr>
        <p:spPr>
          <a:xfrm flipH="1">
            <a:off x="4935038" y="1957078"/>
            <a:ext cx="184386" cy="768774"/>
          </a:xfrm>
          <a:prstGeom prst="line">
            <a:avLst/>
          </a:prstGeom>
          <a:ln w="25400">
            <a:solidFill>
              <a:schemeClr val="accent5"/>
            </a:solidFill>
            <a:miter lim="400000"/>
            <a:tailEnd type="triangle"/>
          </a:ln>
        </p:spPr>
        <p:txBody>
          <a:bodyPr lIns="35719" tIns="35719" rIns="35719" bIns="35719" anchor="ctr"/>
          <a:lstStyle/>
          <a:p>
            <a:pPr>
              <a:defRPr sz="2400"/>
            </a:pPr>
            <a:endParaRPr sz="1687"/>
          </a:p>
        </p:txBody>
      </p:sp>
      <p:sp>
        <p:nvSpPr>
          <p:cNvPr id="123" name="Shape 123"/>
          <p:cNvSpPr/>
          <p:nvPr/>
        </p:nvSpPr>
        <p:spPr>
          <a:xfrm>
            <a:off x="4796860" y="1493485"/>
            <a:ext cx="1160319" cy="46172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1800"/>
            </a:pPr>
            <a:r>
              <a:rPr sz="1266"/>
              <a:t>optoMOS switch</a:t>
            </a:r>
          </a:p>
          <a:p>
            <a:pPr>
              <a:defRPr sz="1800"/>
            </a:pPr>
            <a:r>
              <a:rPr sz="1266"/>
              <a:t>(CLA230CT-ND)</a:t>
            </a:r>
          </a:p>
        </p:txBody>
      </p:sp>
      <p:sp>
        <p:nvSpPr>
          <p:cNvPr id="124" name="Shape 124"/>
          <p:cNvSpPr/>
          <p:nvPr/>
        </p:nvSpPr>
        <p:spPr>
          <a:xfrm flipH="1">
            <a:off x="5068983" y="2140729"/>
            <a:ext cx="532609" cy="861943"/>
          </a:xfrm>
          <a:prstGeom prst="line">
            <a:avLst/>
          </a:prstGeom>
          <a:ln w="25400">
            <a:solidFill>
              <a:schemeClr val="accent5"/>
            </a:solidFill>
            <a:miter lim="400000"/>
            <a:tailEnd type="triangle"/>
          </a:ln>
        </p:spPr>
        <p:txBody>
          <a:bodyPr lIns="35719" tIns="35719" rIns="35719" bIns="35719" anchor="ctr"/>
          <a:lstStyle/>
          <a:p>
            <a:pPr>
              <a:defRPr sz="2400"/>
            </a:pPr>
            <a:endParaRPr sz="1687"/>
          </a:p>
        </p:txBody>
      </p:sp>
      <p:sp>
        <p:nvSpPr>
          <p:cNvPr id="125" name="Shape 125"/>
          <p:cNvSpPr/>
          <p:nvPr/>
        </p:nvSpPr>
        <p:spPr>
          <a:xfrm>
            <a:off x="5638765" y="1948071"/>
            <a:ext cx="2603213" cy="26693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1800"/>
            </a:lvl1pPr>
          </a:lstStyle>
          <a:p>
            <a:r>
              <a:rPr sz="1266"/>
              <a:t>two-pin header for LED (609-3401-ND)</a:t>
            </a:r>
          </a:p>
        </p:txBody>
      </p:sp>
      <p:sp>
        <p:nvSpPr>
          <p:cNvPr id="126" name="Shape 126"/>
          <p:cNvSpPr/>
          <p:nvPr/>
        </p:nvSpPr>
        <p:spPr>
          <a:xfrm flipH="1" flipV="1">
            <a:off x="5685132" y="3273878"/>
            <a:ext cx="1300613" cy="563775"/>
          </a:xfrm>
          <a:prstGeom prst="line">
            <a:avLst/>
          </a:prstGeom>
          <a:ln w="25400">
            <a:solidFill>
              <a:schemeClr val="accent5"/>
            </a:solidFill>
            <a:miter lim="400000"/>
            <a:tailEnd type="triangle"/>
          </a:ln>
        </p:spPr>
        <p:txBody>
          <a:bodyPr lIns="35719" tIns="35719" rIns="35719" bIns="35719" anchor="ctr"/>
          <a:lstStyle/>
          <a:p>
            <a:pPr>
              <a:defRPr sz="2400"/>
            </a:pPr>
            <a:endParaRPr sz="1687"/>
          </a:p>
        </p:txBody>
      </p:sp>
      <p:sp>
        <p:nvSpPr>
          <p:cNvPr id="127" name="Shape 127"/>
          <p:cNvSpPr/>
          <p:nvPr/>
        </p:nvSpPr>
        <p:spPr>
          <a:xfrm>
            <a:off x="6948815" y="3708047"/>
            <a:ext cx="940835" cy="46172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1800"/>
            </a:pPr>
            <a:r>
              <a:rPr sz="1266"/>
              <a:t>1 uF ceramic </a:t>
            </a:r>
          </a:p>
          <a:p>
            <a:pPr>
              <a:defRPr sz="1800"/>
            </a:pPr>
            <a:r>
              <a:rPr sz="1266"/>
              <a:t>capacitor</a:t>
            </a:r>
          </a:p>
        </p:txBody>
      </p:sp>
      <p:sp>
        <p:nvSpPr>
          <p:cNvPr id="128" name="Shape 128"/>
          <p:cNvSpPr/>
          <p:nvPr/>
        </p:nvSpPr>
        <p:spPr>
          <a:xfrm flipV="1">
            <a:off x="4521045" y="3506049"/>
            <a:ext cx="422923" cy="1675451"/>
          </a:xfrm>
          <a:prstGeom prst="line">
            <a:avLst/>
          </a:prstGeom>
          <a:ln w="25400">
            <a:solidFill>
              <a:schemeClr val="accent5"/>
            </a:solidFill>
            <a:miter lim="400000"/>
            <a:tailEnd type="triangle"/>
          </a:ln>
        </p:spPr>
        <p:txBody>
          <a:bodyPr lIns="35719" tIns="35719" rIns="35719" bIns="35719" anchor="ctr"/>
          <a:lstStyle/>
          <a:p>
            <a:pPr>
              <a:defRPr sz="2400"/>
            </a:pPr>
            <a:endParaRPr sz="1687"/>
          </a:p>
        </p:txBody>
      </p:sp>
      <p:sp>
        <p:nvSpPr>
          <p:cNvPr id="129" name="Shape 129"/>
          <p:cNvSpPr/>
          <p:nvPr/>
        </p:nvSpPr>
        <p:spPr>
          <a:xfrm>
            <a:off x="4303923" y="5158448"/>
            <a:ext cx="2446440" cy="26693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defRPr sz="1800"/>
            </a:lvl1pPr>
          </a:lstStyle>
          <a:p>
            <a:r>
              <a:rPr sz="1266"/>
              <a:t>140 ohm resistor (541-140AFCT-ND)</a:t>
            </a:r>
          </a:p>
        </p:txBody>
      </p:sp>
      <p:sp>
        <p:nvSpPr>
          <p:cNvPr id="130" name="Shape 130"/>
          <p:cNvSpPr/>
          <p:nvPr/>
        </p:nvSpPr>
        <p:spPr>
          <a:xfrm flipH="1">
            <a:off x="5961952" y="2539860"/>
            <a:ext cx="1097365" cy="233955"/>
          </a:xfrm>
          <a:prstGeom prst="line">
            <a:avLst/>
          </a:prstGeom>
          <a:ln w="25400">
            <a:solidFill>
              <a:schemeClr val="accent5"/>
            </a:solidFill>
            <a:miter lim="400000"/>
            <a:tailEnd type="triangle"/>
          </a:ln>
        </p:spPr>
        <p:txBody>
          <a:bodyPr lIns="35719" tIns="35719" rIns="35719" bIns="35719" anchor="ctr"/>
          <a:lstStyle/>
          <a:p>
            <a:pPr>
              <a:defRPr sz="2400"/>
            </a:pPr>
            <a:endParaRPr sz="1687"/>
          </a:p>
        </p:txBody>
      </p:sp>
      <p:sp>
        <p:nvSpPr>
          <p:cNvPr id="131" name="Shape 131"/>
          <p:cNvSpPr/>
          <p:nvPr/>
        </p:nvSpPr>
        <p:spPr>
          <a:xfrm>
            <a:off x="6977329" y="2338489"/>
            <a:ext cx="1328057" cy="46172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1800"/>
            </a:pPr>
            <a:r>
              <a:rPr sz="1266"/>
              <a:t>audio cable jack</a:t>
            </a:r>
          </a:p>
          <a:p>
            <a:pPr>
              <a:defRPr sz="1800"/>
            </a:pPr>
            <a:r>
              <a:rPr sz="1266"/>
              <a:t>(CP-2523MJCT-ND)</a:t>
            </a:r>
          </a:p>
        </p:txBody>
      </p:sp>
      <p:sp>
        <p:nvSpPr>
          <p:cNvPr id="132" name="Shape 132"/>
          <p:cNvSpPr/>
          <p:nvPr/>
        </p:nvSpPr>
        <p:spPr>
          <a:xfrm flipH="1">
            <a:off x="6604889" y="3165912"/>
            <a:ext cx="304799" cy="1"/>
          </a:xfrm>
          <a:prstGeom prst="line">
            <a:avLst/>
          </a:prstGeom>
          <a:ln w="25400">
            <a:solidFill>
              <a:schemeClr val="accent5"/>
            </a:solidFill>
            <a:miter lim="400000"/>
            <a:tailEnd type="triangle"/>
          </a:ln>
        </p:spPr>
        <p:txBody>
          <a:bodyPr lIns="35719" tIns="35719" rIns="35719" bIns="35719" anchor="ctr"/>
          <a:lstStyle/>
          <a:p>
            <a:pPr>
              <a:defRPr sz="2400"/>
            </a:pPr>
            <a:endParaRPr sz="1687"/>
          </a:p>
        </p:txBody>
      </p:sp>
      <p:sp>
        <p:nvSpPr>
          <p:cNvPr id="133" name="Shape 133"/>
          <p:cNvSpPr/>
          <p:nvPr/>
        </p:nvSpPr>
        <p:spPr>
          <a:xfrm>
            <a:off x="6855188" y="3021436"/>
            <a:ext cx="1178208" cy="46172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1800"/>
            </a:pPr>
            <a:r>
              <a:rPr sz="1266"/>
              <a:t>5V regulator</a:t>
            </a:r>
          </a:p>
          <a:p>
            <a:pPr>
              <a:defRPr sz="1800"/>
            </a:pPr>
            <a:r>
              <a:rPr sz="1266"/>
              <a:t>(497-1443-5-ND)</a:t>
            </a:r>
          </a:p>
        </p:txBody>
      </p:sp>
      <p:sp>
        <p:nvSpPr>
          <p:cNvPr id="134" name="Shape 134"/>
          <p:cNvSpPr/>
          <p:nvPr/>
        </p:nvSpPr>
        <p:spPr>
          <a:xfrm flipH="1" flipV="1">
            <a:off x="6480213" y="3972929"/>
            <a:ext cx="547837" cy="547837"/>
          </a:xfrm>
          <a:prstGeom prst="line">
            <a:avLst/>
          </a:prstGeom>
          <a:ln w="25400">
            <a:solidFill>
              <a:schemeClr val="accent5"/>
            </a:solidFill>
            <a:miter lim="400000"/>
            <a:tailEnd type="triangle"/>
          </a:ln>
        </p:spPr>
        <p:txBody>
          <a:bodyPr lIns="35719" tIns="35719" rIns="35719" bIns="35719" anchor="ctr"/>
          <a:lstStyle/>
          <a:p>
            <a:pPr>
              <a:defRPr sz="2400"/>
            </a:pPr>
            <a:endParaRPr sz="1687"/>
          </a:p>
        </p:txBody>
      </p:sp>
      <p:sp>
        <p:nvSpPr>
          <p:cNvPr id="135" name="Shape 135"/>
          <p:cNvSpPr/>
          <p:nvPr/>
        </p:nvSpPr>
        <p:spPr>
          <a:xfrm>
            <a:off x="7047087" y="4492885"/>
            <a:ext cx="1168333" cy="46172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1800"/>
            </a:pPr>
            <a:r>
              <a:rPr sz="1266"/>
              <a:t>Power cable jack</a:t>
            </a:r>
          </a:p>
          <a:p>
            <a:pPr>
              <a:defRPr sz="1800"/>
            </a:pPr>
            <a:r>
              <a:rPr sz="1266"/>
              <a:t>(CP-102BH-ND)</a:t>
            </a:r>
          </a:p>
        </p:txBody>
      </p:sp>
      <p:sp>
        <p:nvSpPr>
          <p:cNvPr id="136" name="Shape 136"/>
          <p:cNvSpPr/>
          <p:nvPr/>
        </p:nvSpPr>
        <p:spPr>
          <a:xfrm flipV="1">
            <a:off x="3408186" y="4300606"/>
            <a:ext cx="278246" cy="843490"/>
          </a:xfrm>
          <a:prstGeom prst="line">
            <a:avLst/>
          </a:prstGeom>
          <a:ln w="25400">
            <a:solidFill>
              <a:schemeClr val="accent5"/>
            </a:solidFill>
            <a:miter lim="400000"/>
            <a:tailEnd type="triangle"/>
          </a:ln>
        </p:spPr>
        <p:txBody>
          <a:bodyPr lIns="35719" tIns="35719" rIns="35719" bIns="35719" anchor="ctr"/>
          <a:lstStyle/>
          <a:p>
            <a:pPr>
              <a:defRPr sz="2400"/>
            </a:pPr>
            <a:endParaRPr sz="1687"/>
          </a:p>
        </p:txBody>
      </p:sp>
      <p:sp>
        <p:nvSpPr>
          <p:cNvPr id="137" name="Shape 137"/>
          <p:cNvSpPr/>
          <p:nvPr/>
        </p:nvSpPr>
        <p:spPr>
          <a:xfrm>
            <a:off x="2346848" y="5086986"/>
            <a:ext cx="1468352" cy="46172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1800"/>
            </a:pPr>
            <a:r>
              <a:rPr sz="1266"/>
              <a:t>47 uF electrolytic cap</a:t>
            </a:r>
          </a:p>
          <a:p>
            <a:pPr>
              <a:defRPr sz="1800"/>
            </a:pPr>
            <a:r>
              <a:rPr sz="1266"/>
              <a:t>(P5581-ND)</a:t>
            </a:r>
          </a:p>
        </p:txBody>
      </p:sp>
      <p:sp>
        <p:nvSpPr>
          <p:cNvPr id="138" name="Shape 138"/>
          <p:cNvSpPr/>
          <p:nvPr/>
        </p:nvSpPr>
        <p:spPr>
          <a:xfrm flipV="1">
            <a:off x="2435967" y="4407762"/>
            <a:ext cx="420004" cy="153462"/>
          </a:xfrm>
          <a:prstGeom prst="line">
            <a:avLst/>
          </a:prstGeom>
          <a:ln w="25400">
            <a:solidFill>
              <a:schemeClr val="accent5"/>
            </a:solidFill>
            <a:miter lim="400000"/>
            <a:tailEnd type="triangle"/>
          </a:ln>
        </p:spPr>
        <p:txBody>
          <a:bodyPr lIns="35719" tIns="35719" rIns="35719" bIns="35719" anchor="ctr"/>
          <a:lstStyle/>
          <a:p>
            <a:pPr>
              <a:defRPr sz="2400"/>
            </a:pPr>
            <a:endParaRPr sz="1687"/>
          </a:p>
        </p:txBody>
      </p:sp>
      <p:sp>
        <p:nvSpPr>
          <p:cNvPr id="139" name="Shape 139"/>
          <p:cNvSpPr/>
          <p:nvPr/>
        </p:nvSpPr>
        <p:spPr>
          <a:xfrm>
            <a:off x="833593" y="4492885"/>
            <a:ext cx="1408271" cy="46172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1800"/>
            </a:pPr>
            <a:r>
              <a:rPr sz="1266"/>
              <a:t>Shrouded connector</a:t>
            </a:r>
          </a:p>
          <a:p>
            <a:pPr>
              <a:defRPr sz="1800"/>
            </a:pPr>
            <a:r>
              <a:rPr sz="1266"/>
              <a:t>(WM4926-ND)</a:t>
            </a:r>
          </a:p>
        </p:txBody>
      </p:sp>
      <p:sp>
        <p:nvSpPr>
          <p:cNvPr id="140" name="Shape 140"/>
          <p:cNvSpPr/>
          <p:nvPr/>
        </p:nvSpPr>
        <p:spPr>
          <a:xfrm>
            <a:off x="2225860" y="3568282"/>
            <a:ext cx="421069" cy="150725"/>
          </a:xfrm>
          <a:prstGeom prst="line">
            <a:avLst/>
          </a:prstGeom>
          <a:ln w="25400">
            <a:solidFill>
              <a:schemeClr val="accent5"/>
            </a:solidFill>
            <a:miter lim="400000"/>
            <a:tailEnd type="triangle"/>
          </a:ln>
        </p:spPr>
        <p:txBody>
          <a:bodyPr lIns="35719" tIns="35719" rIns="35719" bIns="35719" anchor="ctr"/>
          <a:lstStyle/>
          <a:p>
            <a:pPr>
              <a:defRPr sz="2400"/>
            </a:pPr>
            <a:endParaRPr sz="1687"/>
          </a:p>
        </p:txBody>
      </p:sp>
      <p:sp>
        <p:nvSpPr>
          <p:cNvPr id="141" name="Shape 141"/>
          <p:cNvSpPr/>
          <p:nvPr/>
        </p:nvSpPr>
        <p:spPr>
          <a:xfrm>
            <a:off x="154962" y="3092873"/>
            <a:ext cx="2059731" cy="46172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1800"/>
            </a:pPr>
            <a:r>
              <a:rPr sz="1266"/>
              <a:t>Motor driver (drv8825) on top</a:t>
            </a:r>
          </a:p>
          <a:p>
            <a:pPr>
              <a:defRPr sz="1800"/>
            </a:pPr>
            <a:r>
              <a:rPr sz="1266"/>
              <a:t>of 8 pin headers (57006-ND)</a:t>
            </a:r>
          </a:p>
        </p:txBody>
      </p:sp>
      <p:sp>
        <p:nvSpPr>
          <p:cNvPr id="142" name="Shape 142"/>
          <p:cNvSpPr/>
          <p:nvPr/>
        </p:nvSpPr>
        <p:spPr>
          <a:xfrm>
            <a:off x="3315052" y="2236648"/>
            <a:ext cx="298485" cy="298486"/>
          </a:xfrm>
          <a:prstGeom prst="line">
            <a:avLst/>
          </a:prstGeom>
          <a:ln w="25400">
            <a:solidFill>
              <a:schemeClr val="accent5"/>
            </a:solidFill>
            <a:miter lim="400000"/>
            <a:tailEnd type="triangle"/>
          </a:ln>
        </p:spPr>
        <p:txBody>
          <a:bodyPr lIns="35719" tIns="35719" rIns="35719" bIns="35719" anchor="ctr"/>
          <a:lstStyle/>
          <a:p>
            <a:pPr>
              <a:defRPr sz="2400"/>
            </a:pPr>
            <a:endParaRPr sz="1687"/>
          </a:p>
        </p:txBody>
      </p:sp>
      <p:sp>
        <p:nvSpPr>
          <p:cNvPr id="143" name="Shape 143"/>
          <p:cNvSpPr/>
          <p:nvPr/>
        </p:nvSpPr>
        <p:spPr>
          <a:xfrm>
            <a:off x="813924" y="1773229"/>
            <a:ext cx="2708178" cy="46172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defRPr sz="1800"/>
            </a:pPr>
            <a:r>
              <a:rPr sz="1266"/>
              <a:t>Teensy (1568-1231-ND) with headers on</a:t>
            </a:r>
          </a:p>
          <a:p>
            <a:pPr>
              <a:defRPr sz="1800"/>
            </a:pPr>
            <a:r>
              <a:rPr sz="1266"/>
              <a:t>top of teensy headers (1568-1422-ND)</a:t>
            </a:r>
          </a:p>
        </p:txBody>
      </p:sp>
      <p:sp>
        <p:nvSpPr>
          <p:cNvPr id="144" name="Shape 144"/>
          <p:cNvSpPr/>
          <p:nvPr/>
        </p:nvSpPr>
        <p:spPr>
          <a:xfrm>
            <a:off x="506133" y="6162380"/>
            <a:ext cx="7874721"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algn="l">
              <a:defRPr sz="2800"/>
            </a:pPr>
            <a:r>
              <a:rPr sz="1969"/>
              <a:t>Video guide to basic through hole soldering: </a:t>
            </a:r>
            <a:r>
              <a:rPr sz="1969" u="sng">
                <a:hlinkClick r:id="rId3"/>
              </a:rPr>
              <a:t>https://youtu.be/f95i88OSWB4</a:t>
            </a:r>
          </a:p>
        </p:txBody>
      </p:sp>
      <p:sp>
        <p:nvSpPr>
          <p:cNvPr id="28" name="Title 1">
            <a:extLst>
              <a:ext uri="{FF2B5EF4-FFF2-40B4-BE49-F238E27FC236}">
                <a16:creationId xmlns:a16="http://schemas.microsoft.com/office/drawing/2014/main" id="{C837DA54-D528-4EDB-934B-CE84AF358A18}"/>
              </a:ext>
            </a:extLst>
          </p:cNvPr>
          <p:cNvSpPr txBox="1">
            <a:spLocks/>
          </p:cNvSpPr>
          <p:nvPr/>
        </p:nvSpPr>
        <p:spPr>
          <a:xfrm>
            <a:off x="148829" y="273351"/>
            <a:ext cx="8846342" cy="87107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t>Use this image for reference when soldering</a:t>
            </a:r>
          </a:p>
        </p:txBody>
      </p:sp>
      <p:sp>
        <p:nvSpPr>
          <p:cNvPr id="29" name="Rectangle 28">
            <a:extLst>
              <a:ext uri="{FF2B5EF4-FFF2-40B4-BE49-F238E27FC236}">
                <a16:creationId xmlns:a16="http://schemas.microsoft.com/office/drawing/2014/main" id="{A12F4BBF-9317-4E57-8161-D57F37D5B13A}"/>
              </a:ext>
            </a:extLst>
          </p:cNvPr>
          <p:cNvSpPr/>
          <p:nvPr/>
        </p:nvSpPr>
        <p:spPr>
          <a:xfrm>
            <a:off x="148829" y="247136"/>
            <a:ext cx="1656223" cy="307777"/>
          </a:xfrm>
          <a:prstGeom prst="rect">
            <a:avLst/>
          </a:prstGeom>
        </p:spPr>
        <p:txBody>
          <a:bodyPr wrap="none">
            <a:spAutoFit/>
          </a:bodyPr>
          <a:lstStyle/>
          <a:p>
            <a:r>
              <a:rPr lang="en-US" sz="1400" dirty="0">
                <a:latin typeface="+mj-lt"/>
              </a:rPr>
              <a:t>Assembling the PCB:</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p:nvPr/>
        </p:nvSpPr>
        <p:spPr>
          <a:xfrm>
            <a:off x="675827" y="1381578"/>
            <a:ext cx="6494150" cy="1890326"/>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algn="l">
              <a:defRPr sz="2800"/>
            </a:pPr>
            <a:r>
              <a:rPr sz="1969" dirty="0"/>
              <a:t>It’s easiest to start by soldering the surface mount parts</a:t>
            </a:r>
          </a:p>
          <a:p>
            <a:pPr algn="l">
              <a:defRPr sz="2800"/>
            </a:pPr>
            <a:r>
              <a:rPr sz="1969" dirty="0"/>
              <a:t>(capacitors, resistors, </a:t>
            </a:r>
            <a:r>
              <a:rPr sz="1969" dirty="0" err="1"/>
              <a:t>optoMOS</a:t>
            </a:r>
            <a:r>
              <a:rPr sz="1969" dirty="0"/>
              <a:t> switches, and audio cable jack)</a:t>
            </a:r>
          </a:p>
          <a:p>
            <a:pPr algn="l">
              <a:defRPr sz="2800"/>
            </a:pPr>
            <a:r>
              <a:rPr sz="1969" dirty="0"/>
              <a:t>while there’s nothing else in the way.</a:t>
            </a:r>
            <a:endParaRPr lang="en-US" sz="1969" dirty="0"/>
          </a:p>
          <a:p>
            <a:pPr algn="l">
              <a:defRPr sz="2800"/>
            </a:pPr>
            <a:endParaRPr lang="en-US" sz="1969" dirty="0"/>
          </a:p>
          <a:p>
            <a:pPr>
              <a:defRPr sz="2800"/>
            </a:pPr>
            <a:r>
              <a:rPr lang="en-US" sz="1969" dirty="0"/>
              <a:t>A quick video on surface mount soldering can be found here:</a:t>
            </a:r>
          </a:p>
          <a:p>
            <a:pPr>
              <a:defRPr sz="2800"/>
            </a:pPr>
            <a:r>
              <a:rPr lang="en-US" sz="1969" u="sng" dirty="0">
                <a:hlinkClick r:id="rId2"/>
              </a:rPr>
              <a:t>https://www.youtube.com/watch?v=y0InEFdWfZc</a:t>
            </a:r>
            <a:endParaRPr lang="en-US" sz="1969" u="sng" dirty="0"/>
          </a:p>
        </p:txBody>
      </p:sp>
      <p:sp>
        <p:nvSpPr>
          <p:cNvPr id="147" name="Shape 147"/>
          <p:cNvSpPr/>
          <p:nvPr/>
        </p:nvSpPr>
        <p:spPr>
          <a:xfrm>
            <a:off x="1020422" y="2242310"/>
            <a:ext cx="72200"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algn="l">
              <a:defRPr sz="2800"/>
            </a:pPr>
            <a:endParaRPr sz="1969" u="sng" dirty="0">
              <a:hlinkClick r:id="rId2"/>
            </a:endParaRPr>
          </a:p>
        </p:txBody>
      </p:sp>
      <p:pic>
        <p:nvPicPr>
          <p:cNvPr id="148" name="IMG-1249.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rot="16200000">
            <a:off x="1673556" y="3443428"/>
            <a:ext cx="2416954" cy="4220805"/>
          </a:xfrm>
          <a:prstGeom prst="rect">
            <a:avLst/>
          </a:prstGeom>
          <a:ln w="12700">
            <a:miter lim="400000"/>
          </a:ln>
        </p:spPr>
      </p:pic>
      <p:pic>
        <p:nvPicPr>
          <p:cNvPr id="149" name="IMG-1255.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5941711" y="4961540"/>
            <a:ext cx="1583605" cy="1769339"/>
          </a:xfrm>
          <a:prstGeom prst="rect">
            <a:avLst/>
          </a:prstGeom>
          <a:ln w="12700">
            <a:miter lim="400000"/>
          </a:ln>
        </p:spPr>
      </p:pic>
      <p:sp>
        <p:nvSpPr>
          <p:cNvPr id="150" name="Shape 150"/>
          <p:cNvSpPr/>
          <p:nvPr/>
        </p:nvSpPr>
        <p:spPr>
          <a:xfrm>
            <a:off x="774347" y="3535429"/>
            <a:ext cx="3148555" cy="67819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algn="l">
              <a:defRPr sz="2800"/>
            </a:pPr>
            <a:r>
              <a:rPr sz="1969"/>
              <a:t>The board will look like this: </a:t>
            </a:r>
          </a:p>
          <a:p>
            <a:pPr algn="l">
              <a:defRPr sz="2800"/>
            </a:pPr>
            <a:r>
              <a:rPr sz="1969"/>
              <a:t>(the audio jack isn’t there yet)</a:t>
            </a:r>
          </a:p>
        </p:txBody>
      </p:sp>
      <p:sp>
        <p:nvSpPr>
          <p:cNvPr id="151" name="Shape 151"/>
          <p:cNvSpPr/>
          <p:nvPr/>
        </p:nvSpPr>
        <p:spPr>
          <a:xfrm flipH="1">
            <a:off x="6882030" y="4680844"/>
            <a:ext cx="257314" cy="976586"/>
          </a:xfrm>
          <a:prstGeom prst="line">
            <a:avLst/>
          </a:prstGeom>
          <a:ln w="63500">
            <a:solidFill>
              <a:schemeClr val="accent5"/>
            </a:solidFill>
            <a:miter lim="400000"/>
            <a:tailEnd type="triangle"/>
          </a:ln>
        </p:spPr>
        <p:txBody>
          <a:bodyPr lIns="35719" tIns="35719" rIns="35719" bIns="35719" anchor="ctr"/>
          <a:lstStyle/>
          <a:p>
            <a:pPr>
              <a:defRPr sz="2400"/>
            </a:pPr>
            <a:endParaRPr sz="1687"/>
          </a:p>
        </p:txBody>
      </p:sp>
      <p:sp>
        <p:nvSpPr>
          <p:cNvPr id="152" name="Shape 152"/>
          <p:cNvSpPr/>
          <p:nvPr/>
        </p:nvSpPr>
        <p:spPr>
          <a:xfrm>
            <a:off x="5153907" y="3298315"/>
            <a:ext cx="3660619" cy="1284262"/>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algn="l">
              <a:defRPr sz="2800"/>
            </a:pPr>
            <a:r>
              <a:rPr sz="1969"/>
              <a:t>It’s a good idea to check under</a:t>
            </a:r>
          </a:p>
          <a:p>
            <a:pPr algn="l">
              <a:defRPr sz="2800"/>
            </a:pPr>
            <a:r>
              <a:rPr sz="1969"/>
              <a:t>a microscope (or with a loupe or </a:t>
            </a:r>
          </a:p>
          <a:p>
            <a:pPr algn="l">
              <a:defRPr sz="2800"/>
            </a:pPr>
            <a:r>
              <a:rPr sz="1969"/>
              <a:t>magnifying glass) that no terminals</a:t>
            </a:r>
          </a:p>
          <a:p>
            <a:pPr algn="l">
              <a:defRPr sz="2800"/>
            </a:pPr>
            <a:r>
              <a:rPr sz="1969"/>
              <a:t>have been soldered together</a:t>
            </a:r>
          </a:p>
        </p:txBody>
      </p:sp>
      <p:sp>
        <p:nvSpPr>
          <p:cNvPr id="9" name="Shape 119">
            <a:extLst>
              <a:ext uri="{FF2B5EF4-FFF2-40B4-BE49-F238E27FC236}">
                <a16:creationId xmlns:a16="http://schemas.microsoft.com/office/drawing/2014/main" id="{00A1399D-6D57-404F-908F-5E2692FA91BE}"/>
              </a:ext>
            </a:extLst>
          </p:cNvPr>
          <p:cNvSpPr/>
          <p:nvPr/>
        </p:nvSpPr>
        <p:spPr>
          <a:xfrm>
            <a:off x="284859" y="480434"/>
            <a:ext cx="72200" cy="62613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algn="l"/>
          </a:lstStyle>
          <a:p>
            <a:endParaRPr sz="3600" dirty="0"/>
          </a:p>
        </p:txBody>
      </p:sp>
      <p:sp>
        <p:nvSpPr>
          <p:cNvPr id="10" name="Title 1">
            <a:extLst>
              <a:ext uri="{FF2B5EF4-FFF2-40B4-BE49-F238E27FC236}">
                <a16:creationId xmlns:a16="http://schemas.microsoft.com/office/drawing/2014/main" id="{F6815330-8A9D-4BB1-B43D-871D7C5A895A}"/>
              </a:ext>
            </a:extLst>
          </p:cNvPr>
          <p:cNvSpPr txBox="1">
            <a:spLocks/>
          </p:cNvSpPr>
          <p:nvPr/>
        </p:nvSpPr>
        <p:spPr>
          <a:xfrm>
            <a:off x="148829" y="273351"/>
            <a:ext cx="8846342" cy="87107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t>First, solder on surface mount components</a:t>
            </a:r>
          </a:p>
        </p:txBody>
      </p:sp>
      <p:sp>
        <p:nvSpPr>
          <p:cNvPr id="11" name="Rectangle 10">
            <a:extLst>
              <a:ext uri="{FF2B5EF4-FFF2-40B4-BE49-F238E27FC236}">
                <a16:creationId xmlns:a16="http://schemas.microsoft.com/office/drawing/2014/main" id="{DEEC79F8-289A-4441-BCAF-1A2947A9FFF3}"/>
              </a:ext>
            </a:extLst>
          </p:cNvPr>
          <p:cNvSpPr/>
          <p:nvPr/>
        </p:nvSpPr>
        <p:spPr>
          <a:xfrm>
            <a:off x="148829" y="247136"/>
            <a:ext cx="1656223" cy="307777"/>
          </a:xfrm>
          <a:prstGeom prst="rect">
            <a:avLst/>
          </a:prstGeom>
        </p:spPr>
        <p:txBody>
          <a:bodyPr wrap="none">
            <a:spAutoFit/>
          </a:bodyPr>
          <a:lstStyle/>
          <a:p>
            <a:r>
              <a:rPr lang="en-US" sz="1400" dirty="0">
                <a:latin typeface="+mj-lt"/>
              </a:rPr>
              <a:t>Assembling the PCB:</a:t>
            </a: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p:nvPr/>
        </p:nvSpPr>
        <p:spPr>
          <a:xfrm>
            <a:off x="1311155" y="1106567"/>
            <a:ext cx="6120523" cy="375167"/>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algn="l">
              <a:defRPr sz="2800"/>
            </a:pPr>
            <a:r>
              <a:rPr sz="1969" dirty="0"/>
              <a:t>Next solder on all the headers. The board will look like this:</a:t>
            </a:r>
          </a:p>
        </p:txBody>
      </p:sp>
      <p:pic>
        <p:nvPicPr>
          <p:cNvPr id="155" name="IMG-1257.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rot="16200000">
            <a:off x="2842899" y="731046"/>
            <a:ext cx="3242367" cy="5281302"/>
          </a:xfrm>
          <a:prstGeom prst="rect">
            <a:avLst/>
          </a:prstGeom>
          <a:ln w="12700">
            <a:miter lim="400000"/>
          </a:ln>
        </p:spPr>
      </p:pic>
      <p:sp>
        <p:nvSpPr>
          <p:cNvPr id="156" name="Shape 156"/>
          <p:cNvSpPr/>
          <p:nvPr/>
        </p:nvSpPr>
        <p:spPr>
          <a:xfrm>
            <a:off x="747102" y="5753849"/>
            <a:ext cx="7433959" cy="678199"/>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p>
            <a:pPr algn="l">
              <a:defRPr sz="2800"/>
            </a:pPr>
            <a:r>
              <a:rPr sz="1969" dirty="0"/>
              <a:t>It can be helpful to secure the headers with clips before soldering them.</a:t>
            </a:r>
          </a:p>
          <a:p>
            <a:pPr algn="l">
              <a:defRPr sz="2800"/>
            </a:pPr>
            <a:r>
              <a:rPr sz="1969" dirty="0"/>
              <a:t>Tape will do in a pinch.</a:t>
            </a:r>
          </a:p>
        </p:txBody>
      </p:sp>
      <p:sp>
        <p:nvSpPr>
          <p:cNvPr id="5" name="Shape 119">
            <a:extLst>
              <a:ext uri="{FF2B5EF4-FFF2-40B4-BE49-F238E27FC236}">
                <a16:creationId xmlns:a16="http://schemas.microsoft.com/office/drawing/2014/main" id="{CA0AFD3C-7DE7-4F8D-BEEE-C9896123831E}"/>
              </a:ext>
            </a:extLst>
          </p:cNvPr>
          <p:cNvSpPr/>
          <p:nvPr/>
        </p:nvSpPr>
        <p:spPr>
          <a:xfrm>
            <a:off x="284859" y="480434"/>
            <a:ext cx="72200" cy="62613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algn="l"/>
          </a:lstStyle>
          <a:p>
            <a:endParaRPr sz="3600" dirty="0"/>
          </a:p>
        </p:txBody>
      </p:sp>
      <p:sp>
        <p:nvSpPr>
          <p:cNvPr id="6" name="Title 1">
            <a:extLst>
              <a:ext uri="{FF2B5EF4-FFF2-40B4-BE49-F238E27FC236}">
                <a16:creationId xmlns:a16="http://schemas.microsoft.com/office/drawing/2014/main" id="{DF5968F7-8B27-459B-A783-82D08F701F6E}"/>
              </a:ext>
            </a:extLst>
          </p:cNvPr>
          <p:cNvSpPr txBox="1">
            <a:spLocks/>
          </p:cNvSpPr>
          <p:nvPr/>
        </p:nvSpPr>
        <p:spPr>
          <a:xfrm>
            <a:off x="148829" y="180215"/>
            <a:ext cx="8846342" cy="87107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t>Solder through-hole components</a:t>
            </a:r>
          </a:p>
        </p:txBody>
      </p:sp>
      <p:sp>
        <p:nvSpPr>
          <p:cNvPr id="7" name="Rectangle 6">
            <a:extLst>
              <a:ext uri="{FF2B5EF4-FFF2-40B4-BE49-F238E27FC236}">
                <a16:creationId xmlns:a16="http://schemas.microsoft.com/office/drawing/2014/main" id="{7ADE0DE1-C593-4064-9DA9-FC9C2C9961A1}"/>
              </a:ext>
            </a:extLst>
          </p:cNvPr>
          <p:cNvSpPr/>
          <p:nvPr/>
        </p:nvSpPr>
        <p:spPr>
          <a:xfrm>
            <a:off x="148829" y="247136"/>
            <a:ext cx="1656223" cy="307777"/>
          </a:xfrm>
          <a:prstGeom prst="rect">
            <a:avLst/>
          </a:prstGeom>
        </p:spPr>
        <p:txBody>
          <a:bodyPr wrap="none">
            <a:spAutoFit/>
          </a:bodyPr>
          <a:lstStyle/>
          <a:p>
            <a:r>
              <a:rPr lang="en-US" sz="1400" dirty="0">
                <a:latin typeface="+mj-lt"/>
              </a:rPr>
              <a:t>Assembling the PCB:</a:t>
            </a:r>
          </a:p>
        </p:txBody>
      </p:sp>
      <p:sp>
        <p:nvSpPr>
          <p:cNvPr id="3" name="Rectangle 2">
            <a:extLst>
              <a:ext uri="{FF2B5EF4-FFF2-40B4-BE49-F238E27FC236}">
                <a16:creationId xmlns:a16="http://schemas.microsoft.com/office/drawing/2014/main" id="{063C8744-0A9A-4299-ACB1-F84131DE2680}"/>
              </a:ext>
            </a:extLst>
          </p:cNvPr>
          <p:cNvSpPr/>
          <p:nvPr/>
        </p:nvSpPr>
        <p:spPr>
          <a:xfrm>
            <a:off x="1698771" y="5003070"/>
            <a:ext cx="5405963" cy="307777"/>
          </a:xfrm>
          <a:prstGeom prst="rect">
            <a:avLst/>
          </a:prstGeom>
        </p:spPr>
        <p:txBody>
          <a:bodyPr wrap="square">
            <a:spAutoFit/>
          </a:bodyPr>
          <a:lstStyle/>
          <a:p>
            <a:pPr>
              <a:defRPr sz="2800"/>
            </a:pPr>
            <a:r>
              <a:rPr lang="en-US" sz="1400" dirty="0"/>
              <a:t>(Note the header pins have been inserted into the teensy headers)</a:t>
            </a: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p:nvPr/>
        </p:nvSpPr>
        <p:spPr>
          <a:xfrm>
            <a:off x="794470" y="1623841"/>
            <a:ext cx="7555059" cy="3405484"/>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p>
            <a:pPr algn="l">
              <a:defRPr sz="2800"/>
            </a:pPr>
            <a:r>
              <a:rPr sz="1969" dirty="0"/>
              <a:t>Lastly, solder the teensy onto the pins, and solder on the power cable connector, the electrolytic cap</a:t>
            </a:r>
            <a:r>
              <a:rPr lang="en-US" sz="1969" dirty="0"/>
              <a:t>acitor</a:t>
            </a:r>
            <a:r>
              <a:rPr sz="1969" dirty="0"/>
              <a:t>s, and the voltage regulator. </a:t>
            </a:r>
            <a:endParaRPr lang="en-US" sz="1969" dirty="0"/>
          </a:p>
          <a:p>
            <a:pPr algn="l">
              <a:defRPr sz="2800"/>
            </a:pPr>
            <a:endParaRPr lang="en-US" sz="1969" dirty="0"/>
          </a:p>
          <a:p>
            <a:pPr algn="l">
              <a:defRPr sz="2800"/>
            </a:pPr>
            <a:r>
              <a:rPr sz="1969" dirty="0"/>
              <a:t>The voltage regulator should be arranged so that the output pin is closest to the power cable connector. </a:t>
            </a:r>
            <a:endParaRPr lang="en-US" sz="1969" dirty="0"/>
          </a:p>
          <a:p>
            <a:pPr algn="l">
              <a:defRPr sz="2800"/>
            </a:pPr>
            <a:endParaRPr lang="en-US" sz="1969" dirty="0"/>
          </a:p>
          <a:p>
            <a:pPr algn="l">
              <a:defRPr sz="2800"/>
            </a:pPr>
            <a:r>
              <a:rPr lang="en-US" sz="1969" dirty="0"/>
              <a:t>Important: </a:t>
            </a:r>
            <a:r>
              <a:rPr sz="1969" dirty="0"/>
              <a:t>The positive pin of the electrolytic caps (the one with the longer le</a:t>
            </a:r>
            <a:r>
              <a:rPr lang="en-US" sz="1969" dirty="0"/>
              <a:t>ad</a:t>
            </a:r>
            <a:r>
              <a:rPr sz="1969" dirty="0"/>
              <a:t>) goes through the square hole on the board.</a:t>
            </a:r>
          </a:p>
          <a:p>
            <a:pPr algn="l">
              <a:defRPr sz="2800"/>
            </a:pPr>
            <a:endParaRPr sz="1969" dirty="0"/>
          </a:p>
          <a:p>
            <a:pPr algn="l">
              <a:defRPr sz="2800"/>
            </a:pPr>
            <a:r>
              <a:rPr sz="1969" dirty="0"/>
              <a:t>Remember to check your soldering carefully for accidental joins or bad connections!</a:t>
            </a:r>
          </a:p>
        </p:txBody>
      </p:sp>
      <p:sp>
        <p:nvSpPr>
          <p:cNvPr id="3" name="Title 1">
            <a:extLst>
              <a:ext uri="{FF2B5EF4-FFF2-40B4-BE49-F238E27FC236}">
                <a16:creationId xmlns:a16="http://schemas.microsoft.com/office/drawing/2014/main" id="{D064C7E7-6185-425E-8749-DA76D040310D}"/>
              </a:ext>
            </a:extLst>
          </p:cNvPr>
          <p:cNvSpPr txBox="1">
            <a:spLocks/>
          </p:cNvSpPr>
          <p:nvPr/>
        </p:nvSpPr>
        <p:spPr>
          <a:xfrm>
            <a:off x="148829" y="273351"/>
            <a:ext cx="8846342" cy="87107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t>Final soldering steps</a:t>
            </a:r>
          </a:p>
        </p:txBody>
      </p:sp>
      <p:sp>
        <p:nvSpPr>
          <p:cNvPr id="4" name="Rectangle 3">
            <a:extLst>
              <a:ext uri="{FF2B5EF4-FFF2-40B4-BE49-F238E27FC236}">
                <a16:creationId xmlns:a16="http://schemas.microsoft.com/office/drawing/2014/main" id="{E9EBBB14-BC97-426A-BDD3-485A5EC38826}"/>
              </a:ext>
            </a:extLst>
          </p:cNvPr>
          <p:cNvSpPr/>
          <p:nvPr/>
        </p:nvSpPr>
        <p:spPr>
          <a:xfrm>
            <a:off x="148829" y="247136"/>
            <a:ext cx="1656223" cy="307777"/>
          </a:xfrm>
          <a:prstGeom prst="rect">
            <a:avLst/>
          </a:prstGeom>
        </p:spPr>
        <p:txBody>
          <a:bodyPr wrap="none">
            <a:spAutoFit/>
          </a:bodyPr>
          <a:lstStyle/>
          <a:p>
            <a:r>
              <a:rPr lang="en-US" sz="1400" dirty="0">
                <a:latin typeface="+mj-lt"/>
              </a:rPr>
              <a:t>Assembling the PCB:</a:t>
            </a:r>
          </a:p>
        </p:txBody>
      </p:sp>
    </p:spTree>
    <p:extLst>
      <p:ext uri="{BB962C8B-B14F-4D97-AF65-F5344CB8AC3E}">
        <p14:creationId xmlns:p14="http://schemas.microsoft.com/office/powerpoint/2010/main" val="3108449778"/>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9B1FB6-BCA7-47C3-AF64-8BFCBC5218F2}"/>
              </a:ext>
            </a:extLst>
          </p:cNvPr>
          <p:cNvSpPr>
            <a:spLocks noGrp="1"/>
          </p:cNvSpPr>
          <p:nvPr>
            <p:ph type="sldNum" sz="quarter" idx="12"/>
          </p:nvPr>
        </p:nvSpPr>
        <p:spPr/>
        <p:txBody>
          <a:bodyPr/>
          <a:lstStyle/>
          <a:p>
            <a:fld id="{E2341E1A-3219-477A-8EDF-0FA7BCE8D9A8}" type="slidenum">
              <a:rPr lang="en-US" smtClean="0"/>
              <a:t>44</a:t>
            </a:fld>
            <a:endParaRPr lang="en-US"/>
          </a:p>
        </p:txBody>
      </p:sp>
      <p:sp>
        <p:nvSpPr>
          <p:cNvPr id="3" name="Title 1">
            <a:extLst>
              <a:ext uri="{FF2B5EF4-FFF2-40B4-BE49-F238E27FC236}">
                <a16:creationId xmlns:a16="http://schemas.microsoft.com/office/drawing/2014/main" id="{65C7BE97-E93D-4A48-A131-335C7EFB137A}"/>
              </a:ext>
            </a:extLst>
          </p:cNvPr>
          <p:cNvSpPr txBox="1">
            <a:spLocks/>
          </p:cNvSpPr>
          <p:nvPr/>
        </p:nvSpPr>
        <p:spPr>
          <a:xfrm>
            <a:off x="148828" y="273351"/>
            <a:ext cx="8995171" cy="87107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dirty="0"/>
              <a:t>Set current limits on DRV8825 motor controllers</a:t>
            </a:r>
          </a:p>
        </p:txBody>
      </p:sp>
      <p:sp>
        <p:nvSpPr>
          <p:cNvPr id="4" name="Rectangle 3">
            <a:extLst>
              <a:ext uri="{FF2B5EF4-FFF2-40B4-BE49-F238E27FC236}">
                <a16:creationId xmlns:a16="http://schemas.microsoft.com/office/drawing/2014/main" id="{03734E9C-0DD9-4196-8F9E-A52AE869003F}"/>
              </a:ext>
            </a:extLst>
          </p:cNvPr>
          <p:cNvSpPr/>
          <p:nvPr/>
        </p:nvSpPr>
        <p:spPr>
          <a:xfrm>
            <a:off x="148829" y="247136"/>
            <a:ext cx="1656223" cy="307777"/>
          </a:xfrm>
          <a:prstGeom prst="rect">
            <a:avLst/>
          </a:prstGeom>
        </p:spPr>
        <p:txBody>
          <a:bodyPr wrap="none">
            <a:spAutoFit/>
          </a:bodyPr>
          <a:lstStyle/>
          <a:p>
            <a:r>
              <a:rPr lang="en-US" sz="1400" dirty="0">
                <a:latin typeface="+mj-lt"/>
              </a:rPr>
              <a:t>Assembling the PCB:</a:t>
            </a:r>
          </a:p>
        </p:txBody>
      </p:sp>
      <p:sp>
        <p:nvSpPr>
          <p:cNvPr id="6" name="TextBox 5">
            <a:extLst>
              <a:ext uri="{FF2B5EF4-FFF2-40B4-BE49-F238E27FC236}">
                <a16:creationId xmlns:a16="http://schemas.microsoft.com/office/drawing/2014/main" id="{A6653675-9EE0-478C-BFAF-1A4EA95C0494}"/>
              </a:ext>
            </a:extLst>
          </p:cNvPr>
          <p:cNvSpPr txBox="1"/>
          <p:nvPr/>
        </p:nvSpPr>
        <p:spPr>
          <a:xfrm>
            <a:off x="1098958" y="2827090"/>
            <a:ext cx="343364" cy="369332"/>
          </a:xfrm>
          <a:prstGeom prst="rect">
            <a:avLst/>
          </a:prstGeom>
          <a:noFill/>
        </p:spPr>
        <p:txBody>
          <a:bodyPr wrap="none" rtlCol="0">
            <a:spAutoFit/>
          </a:bodyPr>
          <a:lstStyle/>
          <a:p>
            <a:r>
              <a:rPr lang="en-US" dirty="0"/>
              <a:t>   </a:t>
            </a:r>
            <a:endParaRPr lang="en-IL" dirty="0"/>
          </a:p>
        </p:txBody>
      </p:sp>
      <p:sp>
        <p:nvSpPr>
          <p:cNvPr id="10" name="Rectangle 4">
            <a:extLst>
              <a:ext uri="{FF2B5EF4-FFF2-40B4-BE49-F238E27FC236}">
                <a16:creationId xmlns:a16="http://schemas.microsoft.com/office/drawing/2014/main" id="{94D64B3B-3BD1-4299-9734-7EA6C4FCD497}"/>
              </a:ext>
            </a:extLst>
          </p:cNvPr>
          <p:cNvSpPr>
            <a:spLocks noChangeArrowheads="1"/>
          </p:cNvSpPr>
          <p:nvPr/>
        </p:nvSpPr>
        <p:spPr bwMode="auto">
          <a:xfrm>
            <a:off x="660064" y="1395899"/>
            <a:ext cx="764934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IL" sz="1800" b="0" i="0" u="none" strike="noStrike" cap="none" normalizeH="0" baseline="0" dirty="0">
                <a:ln>
                  <a:noFill/>
                </a:ln>
                <a:solidFill>
                  <a:schemeClr val="tx1"/>
                </a:solidFill>
                <a:effectLst/>
                <a:latin typeface="Arial" panose="020B0604020202020204" pitchFamily="34" charset="0"/>
              </a:rPr>
              <a:t>Plug in the 12V power supply so that the board receives power.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IL"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IL" dirty="0">
                <a:latin typeface="Arial" panose="020B0604020202020204" pitchFamily="34" charset="0"/>
              </a:rPr>
              <a:t>Get a screwdriver and a voltmeter.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IL"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IL" dirty="0">
                <a:latin typeface="Arial" panose="020B0604020202020204" pitchFamily="34" charset="0"/>
              </a:rPr>
              <a:t>Turn</a:t>
            </a:r>
            <a:r>
              <a:rPr kumimoji="0" lang="en-IL" altLang="en-IL" sz="1800" b="0" i="0" u="none" strike="noStrike" cap="none" normalizeH="0" baseline="0" dirty="0">
                <a:ln>
                  <a:noFill/>
                </a:ln>
                <a:solidFill>
                  <a:schemeClr val="tx1"/>
                </a:solidFill>
                <a:effectLst/>
                <a:latin typeface="Arial" panose="020B0604020202020204" pitchFamily="34" charset="0"/>
              </a:rPr>
              <a:t> the screw on the DRV8825s, typically about a quarter turn, </a:t>
            </a:r>
            <a:r>
              <a:rPr kumimoji="0" lang="en-US" altLang="en-IL" sz="1800" b="0" i="0" u="none" strike="noStrike" cap="none" normalizeH="0" baseline="0" dirty="0">
                <a:ln>
                  <a:noFill/>
                </a:ln>
                <a:solidFill>
                  <a:schemeClr val="tx1"/>
                </a:solidFill>
                <a:effectLst/>
                <a:latin typeface="Arial" panose="020B0604020202020204" pitchFamily="34" charset="0"/>
              </a:rPr>
              <a:t>then check</a:t>
            </a:r>
            <a:r>
              <a:rPr kumimoji="0" lang="en-IL" altLang="en-IL" sz="1800" b="0" i="0" u="none" strike="noStrike" cap="none" normalizeH="0" baseline="0" dirty="0">
                <a:ln>
                  <a:noFill/>
                </a:ln>
                <a:solidFill>
                  <a:schemeClr val="tx1"/>
                </a:solidFill>
                <a:effectLst/>
                <a:latin typeface="Arial" panose="020B0604020202020204" pitchFamily="34" charset="0"/>
              </a:rPr>
              <a:t> the voltage on that screw</a:t>
            </a:r>
            <a:r>
              <a:rPr lang="en-US" altLang="en-IL" dirty="0">
                <a:latin typeface="Arial" panose="020B0604020202020204" pitchFamily="34" charset="0"/>
              </a:rPr>
              <a:t> relative to ground using the voltmeter</a:t>
            </a:r>
            <a:r>
              <a:rPr kumimoji="0" lang="en-IL" altLang="en-IL" sz="1800" b="0" i="0" u="none" strike="noStrike" cap="none" normalizeH="0" baseline="0" dirty="0">
                <a:ln>
                  <a:noFill/>
                </a:ln>
                <a:solidFill>
                  <a:schemeClr val="tx1"/>
                </a:solidFill>
                <a:effectLst/>
                <a:latin typeface="Arial" panose="020B0604020202020204" pitchFamily="34" charset="0"/>
              </a:rPr>
              <a:t>. </a:t>
            </a:r>
            <a:r>
              <a:rPr kumimoji="0" lang="en-US" altLang="en-IL" sz="1800" b="0" i="0" u="none" strike="noStrike" cap="none" normalizeH="0" baseline="0" dirty="0">
                <a:ln>
                  <a:noFill/>
                </a:ln>
                <a:solidFill>
                  <a:schemeClr val="tx1"/>
                </a:solidFill>
                <a:effectLst/>
                <a:latin typeface="Arial" panose="020B0604020202020204" pitchFamily="34" charset="0"/>
              </a:rPr>
              <a:t>You should turn the screw till the voltage is</a:t>
            </a:r>
            <a:r>
              <a:rPr kumimoji="0" lang="en-IL" altLang="en-IL" sz="1800" b="0" i="0" u="none" strike="noStrike" cap="none" normalizeH="0" baseline="0" dirty="0">
                <a:ln>
                  <a:noFill/>
                </a:ln>
                <a:solidFill>
                  <a:schemeClr val="tx1"/>
                </a:solidFill>
                <a:effectLst/>
                <a:latin typeface="Arial" panose="020B0604020202020204" pitchFamily="34" charset="0"/>
              </a:rPr>
              <a:t> 0.4V (</a:t>
            </a:r>
            <a:r>
              <a:rPr kumimoji="0" lang="en-US" altLang="en-IL" sz="1800" b="0" i="0" u="none" strike="noStrike" cap="none" normalizeH="0" baseline="0" dirty="0">
                <a:ln>
                  <a:noFill/>
                </a:ln>
                <a:solidFill>
                  <a:schemeClr val="tx1"/>
                </a:solidFill>
                <a:effectLst/>
                <a:latin typeface="Arial" panose="020B0604020202020204" pitchFamily="34" charset="0"/>
              </a:rPr>
              <a:t>yieldin</a:t>
            </a:r>
            <a:r>
              <a:rPr lang="en-US" altLang="en-IL" dirty="0">
                <a:latin typeface="Arial" panose="020B0604020202020204" pitchFamily="34" charset="0"/>
              </a:rPr>
              <a:t>g a </a:t>
            </a:r>
            <a:r>
              <a:rPr kumimoji="0" lang="en-IL" altLang="en-IL" sz="1800" b="0" i="0" u="none" strike="noStrike" cap="none" normalizeH="0" baseline="0" dirty="0">
                <a:ln>
                  <a:noFill/>
                </a:ln>
                <a:solidFill>
                  <a:schemeClr val="tx1"/>
                </a:solidFill>
                <a:effectLst/>
                <a:latin typeface="Arial" panose="020B0604020202020204" pitchFamily="34" charset="0"/>
              </a:rPr>
              <a:t>0.8A current limit). </a:t>
            </a:r>
            <a:endParaRPr kumimoji="0" lang="en-US" altLang="en-IL" sz="1800" b="0" i="0" u="none" strike="noStrike" cap="none" normalizeH="0" baseline="0" dirty="0">
              <a:ln>
                <a:noFill/>
              </a:ln>
              <a:solidFill>
                <a:schemeClr val="tx1"/>
              </a:solidFill>
              <a:effectLst/>
              <a:latin typeface="Arial" panose="020B0604020202020204" pitchFamily="34" charset="0"/>
            </a:endParaRPr>
          </a:p>
        </p:txBody>
      </p:sp>
      <p:pic>
        <p:nvPicPr>
          <p:cNvPr id="11" name="IMG-1260.png">
            <a:extLst>
              <a:ext uri="{FF2B5EF4-FFF2-40B4-BE49-F238E27FC236}">
                <a16:creationId xmlns:a16="http://schemas.microsoft.com/office/drawing/2014/main" id="{A480B12B-4FBE-4A26-90D7-12CF5E5CAAFC}"/>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rot="16200000">
            <a:off x="4870914" y="2716990"/>
            <a:ext cx="2635598" cy="4241400"/>
          </a:xfrm>
          <a:prstGeom prst="rect">
            <a:avLst/>
          </a:prstGeom>
          <a:ln w="12700">
            <a:miter lim="400000"/>
          </a:ln>
        </p:spPr>
      </p:pic>
      <p:sp>
        <p:nvSpPr>
          <p:cNvPr id="12" name="Rectangle 11">
            <a:extLst>
              <a:ext uri="{FF2B5EF4-FFF2-40B4-BE49-F238E27FC236}">
                <a16:creationId xmlns:a16="http://schemas.microsoft.com/office/drawing/2014/main" id="{2E965C0C-A778-4A8B-8878-04C1E5AA2F30}"/>
              </a:ext>
            </a:extLst>
          </p:cNvPr>
          <p:cNvSpPr/>
          <p:nvPr/>
        </p:nvSpPr>
        <p:spPr>
          <a:xfrm>
            <a:off x="660064" y="3810806"/>
            <a:ext cx="3058496" cy="1200329"/>
          </a:xfrm>
          <a:prstGeom prst="rect">
            <a:avLst/>
          </a:prstGeom>
        </p:spPr>
        <p:txBody>
          <a:bodyPr wrap="square">
            <a:spAutoFit/>
          </a:bodyPr>
          <a:lstStyle/>
          <a:p>
            <a:pPr lvl="0" defTabSz="914400" eaLnBrk="0" fontAlgn="base" hangingPunct="0">
              <a:spcBef>
                <a:spcPct val="0"/>
              </a:spcBef>
              <a:spcAft>
                <a:spcPct val="0"/>
              </a:spcAft>
            </a:pPr>
            <a:r>
              <a:rPr lang="en-IL" altLang="en-IL" dirty="0">
                <a:latin typeface="Arial" panose="020B0604020202020204" pitchFamily="34" charset="0"/>
              </a:rPr>
              <a:t>A video explaining this process is here: </a:t>
            </a:r>
            <a:r>
              <a:rPr lang="en-IL" altLang="en-IL" dirty="0">
                <a:latin typeface="Arial" panose="020B0604020202020204" pitchFamily="34" charset="0"/>
                <a:hlinkClick r:id="rId3"/>
              </a:rPr>
              <a:t>https://www.youtube.com/watch?v=89BHS9hfSUk</a:t>
            </a:r>
            <a:r>
              <a:rPr lang="en-IL" altLang="en-IL" dirty="0">
                <a:latin typeface="Arial" panose="020B0604020202020204" pitchFamily="34" charset="0"/>
              </a:rPr>
              <a:t>. </a:t>
            </a:r>
          </a:p>
        </p:txBody>
      </p:sp>
      <p:sp>
        <p:nvSpPr>
          <p:cNvPr id="13" name="Oval 12">
            <a:extLst>
              <a:ext uri="{FF2B5EF4-FFF2-40B4-BE49-F238E27FC236}">
                <a16:creationId xmlns:a16="http://schemas.microsoft.com/office/drawing/2014/main" id="{54D6040F-91FC-4F30-B68E-467272860B23}"/>
              </a:ext>
            </a:extLst>
          </p:cNvPr>
          <p:cNvSpPr/>
          <p:nvPr/>
        </p:nvSpPr>
        <p:spPr>
          <a:xfrm>
            <a:off x="4790798" y="4597167"/>
            <a:ext cx="296562" cy="2781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628D395-E9B6-47FE-B77E-E306852743E7}"/>
              </a:ext>
            </a:extLst>
          </p:cNvPr>
          <p:cNvSpPr/>
          <p:nvPr/>
        </p:nvSpPr>
        <p:spPr>
          <a:xfrm>
            <a:off x="6033768" y="4606954"/>
            <a:ext cx="296562" cy="2781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CB3DC70-B84E-402A-A4F8-586B25DD8A90}"/>
              </a:ext>
            </a:extLst>
          </p:cNvPr>
          <p:cNvSpPr/>
          <p:nvPr/>
        </p:nvSpPr>
        <p:spPr>
          <a:xfrm>
            <a:off x="6399227" y="4977578"/>
            <a:ext cx="168942" cy="173791"/>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01E170F-38E5-4CD2-A1A4-96F21BA7B409}"/>
              </a:ext>
            </a:extLst>
          </p:cNvPr>
          <p:cNvSpPr/>
          <p:nvPr/>
        </p:nvSpPr>
        <p:spPr>
          <a:xfrm>
            <a:off x="7243182" y="4625130"/>
            <a:ext cx="296562" cy="2781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3DFB83E-87AB-484E-9E9A-A48548E2B0BB}"/>
              </a:ext>
            </a:extLst>
          </p:cNvPr>
          <p:cNvSpPr/>
          <p:nvPr/>
        </p:nvSpPr>
        <p:spPr>
          <a:xfrm>
            <a:off x="6400625" y="4752473"/>
            <a:ext cx="168942" cy="173791"/>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52D6E0-3A18-4B13-B862-0031096EE6B5}"/>
              </a:ext>
            </a:extLst>
          </p:cNvPr>
          <p:cNvSpPr/>
          <p:nvPr/>
        </p:nvSpPr>
        <p:spPr>
          <a:xfrm>
            <a:off x="5286286" y="4963596"/>
            <a:ext cx="168942" cy="173791"/>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F894AF5-073B-40C8-AE48-4A3D357C5C7E}"/>
              </a:ext>
            </a:extLst>
          </p:cNvPr>
          <p:cNvSpPr/>
          <p:nvPr/>
        </p:nvSpPr>
        <p:spPr>
          <a:xfrm>
            <a:off x="5279295" y="4730102"/>
            <a:ext cx="168942" cy="173791"/>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20E2DC3C-B06D-4C0D-A90B-7DD1227BFE46}"/>
              </a:ext>
            </a:extLst>
          </p:cNvPr>
          <p:cNvCxnSpPr>
            <a:cxnSpLocks/>
          </p:cNvCxnSpPr>
          <p:nvPr/>
        </p:nvCxnSpPr>
        <p:spPr>
          <a:xfrm flipH="1" flipV="1">
            <a:off x="5403711" y="5225070"/>
            <a:ext cx="342748" cy="61240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42E352D-F370-4E85-BF2D-147211ECD1C8}"/>
              </a:ext>
            </a:extLst>
          </p:cNvPr>
          <p:cNvCxnSpPr>
            <a:cxnSpLocks/>
          </p:cNvCxnSpPr>
          <p:nvPr/>
        </p:nvCxnSpPr>
        <p:spPr>
          <a:xfrm flipH="1" flipV="1">
            <a:off x="5455228" y="4885076"/>
            <a:ext cx="452020" cy="97057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E968FE6-7FF8-40E6-8D03-6ED6524E7E31}"/>
              </a:ext>
            </a:extLst>
          </p:cNvPr>
          <p:cNvCxnSpPr>
            <a:cxnSpLocks/>
          </p:cNvCxnSpPr>
          <p:nvPr/>
        </p:nvCxnSpPr>
        <p:spPr>
          <a:xfrm flipV="1">
            <a:off x="6091806" y="4903893"/>
            <a:ext cx="307421" cy="951755"/>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DF92C9B-B239-4335-B784-BC3F5DDAB2E7}"/>
              </a:ext>
            </a:extLst>
          </p:cNvPr>
          <p:cNvCxnSpPr>
            <a:cxnSpLocks/>
          </p:cNvCxnSpPr>
          <p:nvPr/>
        </p:nvCxnSpPr>
        <p:spPr>
          <a:xfrm flipV="1">
            <a:off x="6249799" y="5151369"/>
            <a:ext cx="149428" cy="686103"/>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7BC1D7D-AE07-4C42-BB4B-B5D8F798B716}"/>
              </a:ext>
            </a:extLst>
          </p:cNvPr>
          <p:cNvSpPr txBox="1"/>
          <p:nvPr/>
        </p:nvSpPr>
        <p:spPr>
          <a:xfrm>
            <a:off x="5510768" y="5837471"/>
            <a:ext cx="947182" cy="369332"/>
          </a:xfrm>
          <a:prstGeom prst="rect">
            <a:avLst/>
          </a:prstGeom>
          <a:noFill/>
        </p:spPr>
        <p:txBody>
          <a:bodyPr wrap="none" rtlCol="0">
            <a:spAutoFit/>
          </a:bodyPr>
          <a:lstStyle/>
          <a:p>
            <a:r>
              <a:rPr lang="en-US" dirty="0">
                <a:solidFill>
                  <a:srgbClr val="FFFF00"/>
                </a:solidFill>
              </a:rPr>
              <a:t>grounds</a:t>
            </a:r>
            <a:endParaRPr lang="en-IL" dirty="0">
              <a:solidFill>
                <a:srgbClr val="FFFF00"/>
              </a:solidFill>
            </a:endParaRPr>
          </a:p>
        </p:txBody>
      </p:sp>
      <p:sp>
        <p:nvSpPr>
          <p:cNvPr id="36" name="TextBox 35">
            <a:extLst>
              <a:ext uri="{FF2B5EF4-FFF2-40B4-BE49-F238E27FC236}">
                <a16:creationId xmlns:a16="http://schemas.microsoft.com/office/drawing/2014/main" id="{4CE904AB-47E9-449D-84C8-DEF45CE97526}"/>
              </a:ext>
            </a:extLst>
          </p:cNvPr>
          <p:cNvSpPr txBox="1"/>
          <p:nvPr/>
        </p:nvSpPr>
        <p:spPr>
          <a:xfrm>
            <a:off x="4941714" y="3498338"/>
            <a:ext cx="2294154" cy="369332"/>
          </a:xfrm>
          <a:prstGeom prst="rect">
            <a:avLst/>
          </a:prstGeom>
          <a:noFill/>
        </p:spPr>
        <p:txBody>
          <a:bodyPr wrap="none" rtlCol="0">
            <a:spAutoFit/>
          </a:bodyPr>
          <a:lstStyle/>
          <a:p>
            <a:r>
              <a:rPr lang="en-US" dirty="0">
                <a:solidFill>
                  <a:srgbClr val="FF0000"/>
                </a:solidFill>
              </a:rPr>
              <a:t>Measure voltage here</a:t>
            </a:r>
            <a:endParaRPr lang="en-IL" dirty="0">
              <a:solidFill>
                <a:srgbClr val="FF0000"/>
              </a:solidFill>
            </a:endParaRPr>
          </a:p>
        </p:txBody>
      </p:sp>
      <p:cxnSp>
        <p:nvCxnSpPr>
          <p:cNvPr id="37" name="Straight Arrow Connector 36">
            <a:extLst>
              <a:ext uri="{FF2B5EF4-FFF2-40B4-BE49-F238E27FC236}">
                <a16:creationId xmlns:a16="http://schemas.microsoft.com/office/drawing/2014/main" id="{22137F0E-CEB5-4BED-8138-5B0F07DDFB2E}"/>
              </a:ext>
            </a:extLst>
          </p:cNvPr>
          <p:cNvCxnSpPr>
            <a:cxnSpLocks/>
          </p:cNvCxnSpPr>
          <p:nvPr/>
        </p:nvCxnSpPr>
        <p:spPr>
          <a:xfrm flipH="1">
            <a:off x="5087361" y="3867670"/>
            <a:ext cx="575208" cy="729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269857E-699F-45F6-B3C1-771F0B4506BA}"/>
              </a:ext>
            </a:extLst>
          </p:cNvPr>
          <p:cNvCxnSpPr>
            <a:cxnSpLocks/>
          </p:cNvCxnSpPr>
          <p:nvPr/>
        </p:nvCxnSpPr>
        <p:spPr>
          <a:xfrm>
            <a:off x="6803472" y="3860679"/>
            <a:ext cx="439710" cy="7364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DAA07A3-D798-4A4A-B41B-10D0C8A2C392}"/>
              </a:ext>
            </a:extLst>
          </p:cNvPr>
          <p:cNvCxnSpPr>
            <a:cxnSpLocks/>
          </p:cNvCxnSpPr>
          <p:nvPr/>
        </p:nvCxnSpPr>
        <p:spPr>
          <a:xfrm>
            <a:off x="6154162" y="3867670"/>
            <a:ext cx="0" cy="7225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6475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The breadboard layout</a:t>
            </a:r>
          </a:p>
        </p:txBody>
      </p:sp>
      <p:sp>
        <p:nvSpPr>
          <p:cNvPr id="4" name="Oval 3"/>
          <p:cNvSpPr/>
          <p:nvPr/>
        </p:nvSpPr>
        <p:spPr>
          <a:xfrm>
            <a:off x="1165860" y="5836920"/>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508760" y="5836920"/>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832610" y="5836920"/>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156460" y="5836920"/>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499360" y="5836920"/>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823210" y="5836920"/>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147060" y="5836920"/>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489960" y="5836920"/>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813810" y="5836920"/>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137660" y="5836920"/>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480560" y="5836920"/>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804410" y="5836920"/>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165860" y="5496877"/>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508760" y="5496877"/>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832610" y="5496877"/>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156460" y="5496877"/>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499360" y="5496877"/>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823210" y="5496877"/>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147060" y="5496877"/>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489960" y="5496877"/>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813810" y="5496877"/>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137660" y="5496877"/>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480560" y="5496877"/>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804410" y="5496877"/>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165860" y="5156834"/>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508760" y="5156834"/>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832610" y="5156834"/>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156460" y="5156834"/>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499360" y="5156834"/>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823210" y="5156834"/>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147060" y="5156834"/>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489960" y="5156834"/>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813810" y="5156834"/>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37660" y="5156834"/>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480560" y="5156834"/>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804410" y="5156834"/>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165860" y="4816791"/>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1508760" y="4816791"/>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832610" y="4816791"/>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2156460" y="4816791"/>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2499360" y="4816791"/>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2823210" y="4816791"/>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3147060" y="4816791"/>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489960" y="4816791"/>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813810" y="4816791"/>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137660" y="4816791"/>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480560" y="4816791"/>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4804410" y="4816791"/>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165860" y="4476748"/>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508760" y="4476748"/>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832610" y="4476748"/>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156460" y="4476748"/>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2499360" y="4476748"/>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2823210" y="4476748"/>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3147060" y="4476748"/>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489960" y="4476748"/>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813810" y="4476748"/>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4137660" y="4476748"/>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4480560" y="4476748"/>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4804410" y="4476748"/>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165860" y="4136705"/>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508760" y="4136705"/>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832610" y="4136705"/>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2156460" y="4136705"/>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2499360" y="4136705"/>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823210" y="4136705"/>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3147060" y="4136705"/>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3489960" y="4136705"/>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3813810" y="4136705"/>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4137660" y="4136705"/>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4480560" y="4136705"/>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4804410" y="4136705"/>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165860" y="3796662"/>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508760" y="3796662"/>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832610" y="3796662"/>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2156460" y="3796662"/>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2499360" y="3796662"/>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2823210" y="3796662"/>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3147060" y="3796662"/>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3489960" y="3796662"/>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3813810" y="3796662"/>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4137660" y="3796662"/>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4480560" y="3796662"/>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4804410" y="3796662"/>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165860" y="3456619"/>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508760" y="3456619"/>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832610" y="3456619"/>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2156460" y="3456619"/>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2499360" y="3456619"/>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2823210" y="3456619"/>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147060" y="3456619"/>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3489960" y="3456619"/>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3813810" y="3456619"/>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4137660" y="3456619"/>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480560" y="3456619"/>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4804410" y="3456619"/>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165860" y="3116576"/>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508760" y="3116576"/>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832610" y="3116576"/>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2156460" y="3116576"/>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2499360" y="3116576"/>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2823210" y="3116576"/>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3147060" y="3116576"/>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3489960" y="3116576"/>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3813810" y="3116576"/>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4137660" y="3116576"/>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4480560" y="3116576"/>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4804410" y="3116576"/>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165860" y="2776533"/>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508760" y="2776533"/>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832610" y="2776533"/>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2156460" y="2776533"/>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2499360" y="2776533"/>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2823210" y="2776533"/>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3147060" y="2776533"/>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3489960" y="2776533"/>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3813810" y="2776533"/>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4137660" y="2776533"/>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4480560" y="2776533"/>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4804410" y="2776533"/>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165860" y="2436490"/>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508760" y="2436490"/>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832610" y="2436490"/>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2156460" y="2436490"/>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2499360" y="2436490"/>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2823210" y="2436490"/>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3147060" y="2436490"/>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3489960" y="2436490"/>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3813810" y="2436490"/>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4137660" y="2436490"/>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4480560" y="2436490"/>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4804410" y="2436490"/>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165860" y="2096447"/>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508760" y="2096447"/>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832610" y="2096447"/>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2156460" y="2096447"/>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2499360" y="2096447"/>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2823210" y="2096447"/>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3147060" y="2096447"/>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3489960" y="2096447"/>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3813810" y="2096447"/>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4137660" y="2096447"/>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4480560" y="2096447"/>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4804410" y="2096447"/>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1021080" y="1950720"/>
            <a:ext cx="4107180" cy="41833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1325880" y="2272178"/>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4652010" y="2272178"/>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4644390" y="5666415"/>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1333500" y="5666415"/>
            <a:ext cx="129540" cy="12954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1762760" y="2363626"/>
            <a:ext cx="269240" cy="275267"/>
          </a:xfrm>
          <a:prstGeom prst="rect">
            <a:avLst/>
          </a:prstGeom>
          <a:solidFill>
            <a:srgbClr val="3E89CE">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1762760" y="5424013"/>
            <a:ext cx="269240" cy="275267"/>
          </a:xfrm>
          <a:prstGeom prst="rect">
            <a:avLst/>
          </a:prstGeom>
          <a:solidFill>
            <a:srgbClr val="3E89CE">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rot="16200000">
            <a:off x="-80567" y="3907233"/>
            <a:ext cx="3383124" cy="295910"/>
          </a:xfrm>
          <a:prstGeom prst="rect">
            <a:avLst/>
          </a:prstGeom>
          <a:solidFill>
            <a:schemeClr val="accent1">
              <a:lumMod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V-rail</a:t>
            </a:r>
          </a:p>
        </p:txBody>
      </p:sp>
      <p:sp>
        <p:nvSpPr>
          <p:cNvPr id="159" name="Rectangle 158"/>
          <p:cNvSpPr/>
          <p:nvPr/>
        </p:nvSpPr>
        <p:spPr>
          <a:xfrm>
            <a:off x="2112010" y="5764056"/>
            <a:ext cx="269240" cy="275267"/>
          </a:xfrm>
          <a:prstGeom prst="rect">
            <a:avLst/>
          </a:prstGeom>
          <a:solidFill>
            <a:srgbClr val="3E89CE">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a:off x="3394710" y="5767070"/>
            <a:ext cx="269240" cy="275267"/>
          </a:xfrm>
          <a:prstGeom prst="rect">
            <a:avLst/>
          </a:prstGeom>
          <a:solidFill>
            <a:srgbClr val="3E89CE">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a:off x="4734560" y="5423530"/>
            <a:ext cx="269240" cy="275267"/>
          </a:xfrm>
          <a:prstGeom prst="rect">
            <a:avLst/>
          </a:prstGeom>
          <a:solidFill>
            <a:srgbClr val="3E89CE">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4734560" y="2363143"/>
            <a:ext cx="269240" cy="275267"/>
          </a:xfrm>
          <a:prstGeom prst="rect">
            <a:avLst/>
          </a:prstGeom>
          <a:solidFill>
            <a:srgbClr val="3E89CE">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a:off x="2385694" y="5423530"/>
            <a:ext cx="1005205" cy="698822"/>
          </a:xfrm>
          <a:prstGeom prst="rect">
            <a:avLst/>
          </a:prstGeom>
          <a:solidFill>
            <a:schemeClr val="accent1">
              <a:lumMod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 axis </a:t>
            </a:r>
          </a:p>
          <a:p>
            <a:pPr algn="ctr"/>
            <a:r>
              <a:rPr lang="en-US" dirty="0"/>
              <a:t>C-beam</a:t>
            </a:r>
          </a:p>
        </p:txBody>
      </p:sp>
      <p:grpSp>
        <p:nvGrpSpPr>
          <p:cNvPr id="177" name="Group 176"/>
          <p:cNvGrpSpPr/>
          <p:nvPr/>
        </p:nvGrpSpPr>
        <p:grpSpPr>
          <a:xfrm>
            <a:off x="3733799" y="2225986"/>
            <a:ext cx="991871" cy="4610330"/>
            <a:chOff x="3733799" y="2225986"/>
            <a:chExt cx="991871" cy="4610330"/>
          </a:xfrm>
        </p:grpSpPr>
        <p:sp>
          <p:nvSpPr>
            <p:cNvPr id="164" name="Rectangle 163"/>
            <p:cNvSpPr/>
            <p:nvPr/>
          </p:nvSpPr>
          <p:spPr>
            <a:xfrm>
              <a:off x="3879939" y="6263640"/>
              <a:ext cx="699593" cy="572676"/>
            </a:xfrm>
            <a:prstGeom prst="rect">
              <a:avLst/>
            </a:prstGeom>
            <a:solidFill>
              <a:schemeClr val="accent1">
                <a:lumMod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motor</a:t>
              </a:r>
            </a:p>
          </p:txBody>
        </p:sp>
        <p:grpSp>
          <p:nvGrpSpPr>
            <p:cNvPr id="167" name="Group 166"/>
            <p:cNvGrpSpPr/>
            <p:nvPr/>
          </p:nvGrpSpPr>
          <p:grpSpPr>
            <a:xfrm>
              <a:off x="3733799" y="2225986"/>
              <a:ext cx="991871" cy="3610933"/>
              <a:chOff x="3733799" y="2225986"/>
              <a:chExt cx="991871" cy="3610933"/>
            </a:xfrm>
          </p:grpSpPr>
          <p:sp>
            <p:nvSpPr>
              <p:cNvPr id="163" name="Rectangle 162"/>
              <p:cNvSpPr/>
              <p:nvPr/>
            </p:nvSpPr>
            <p:spPr>
              <a:xfrm rot="16200000">
                <a:off x="2424269" y="3535518"/>
                <a:ext cx="3610932" cy="991870"/>
              </a:xfrm>
              <a:prstGeom prst="rect">
                <a:avLst/>
              </a:prstGeom>
              <a:solidFill>
                <a:schemeClr val="accent1">
                  <a:lumMod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 axis C-beam</a:t>
                </a:r>
              </a:p>
            </p:txBody>
          </p:sp>
          <p:sp>
            <p:nvSpPr>
              <p:cNvPr id="165" name="Rectangle 164"/>
              <p:cNvSpPr/>
              <p:nvPr/>
            </p:nvSpPr>
            <p:spPr>
              <a:xfrm rot="16200000">
                <a:off x="4161156" y="1798630"/>
                <a:ext cx="137157" cy="991870"/>
              </a:xfrm>
              <a:prstGeom prst="rect">
                <a:avLst/>
              </a:prstGeom>
              <a:solidFill>
                <a:schemeClr val="accent1">
                  <a:lumMod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p:cNvSpPr/>
              <p:nvPr/>
            </p:nvSpPr>
            <p:spPr>
              <a:xfrm rot="16200000">
                <a:off x="4161155" y="5265894"/>
                <a:ext cx="137157" cy="991870"/>
              </a:xfrm>
              <a:prstGeom prst="rect">
                <a:avLst/>
              </a:prstGeom>
              <a:solidFill>
                <a:schemeClr val="accent1">
                  <a:lumMod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2" name="Rectangle 171"/>
            <p:cNvSpPr/>
            <p:nvPr/>
          </p:nvSpPr>
          <p:spPr>
            <a:xfrm rot="16200000">
              <a:off x="3716941" y="5999129"/>
              <a:ext cx="426721" cy="102298"/>
            </a:xfrm>
            <a:prstGeom prst="rect">
              <a:avLst/>
            </a:prstGeom>
            <a:solidFill>
              <a:schemeClr val="accent1">
                <a:lumMod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3" name="Rectangle 172"/>
            <p:cNvSpPr/>
            <p:nvPr/>
          </p:nvSpPr>
          <p:spPr>
            <a:xfrm rot="16200000">
              <a:off x="4312920" y="5998207"/>
              <a:ext cx="420371" cy="110492"/>
            </a:xfrm>
            <a:prstGeom prst="rect">
              <a:avLst/>
            </a:prstGeom>
            <a:solidFill>
              <a:schemeClr val="accent1">
                <a:lumMod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4" name="Rectangle 173"/>
            <p:cNvSpPr/>
            <p:nvPr/>
          </p:nvSpPr>
          <p:spPr>
            <a:xfrm rot="16200000">
              <a:off x="4103617" y="5911778"/>
              <a:ext cx="248430" cy="196214"/>
            </a:xfrm>
            <a:prstGeom prst="rect">
              <a:avLst/>
            </a:prstGeom>
            <a:solidFill>
              <a:schemeClr val="accent1">
                <a:lumMod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5" name="Rectangle 174"/>
            <p:cNvSpPr/>
            <p:nvPr/>
          </p:nvSpPr>
          <p:spPr>
            <a:xfrm rot="16200000">
              <a:off x="4166367" y="6164387"/>
              <a:ext cx="131122" cy="70548"/>
            </a:xfrm>
            <a:prstGeom prst="rect">
              <a:avLst/>
            </a:prstGeom>
            <a:solidFill>
              <a:schemeClr val="accent1">
                <a:lumMod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6" name="Rectangle 175"/>
            <p:cNvSpPr/>
            <p:nvPr/>
          </p:nvSpPr>
          <p:spPr>
            <a:xfrm rot="16200000">
              <a:off x="4192755" y="5823160"/>
              <a:ext cx="56053" cy="70548"/>
            </a:xfrm>
            <a:prstGeom prst="rect">
              <a:avLst/>
            </a:prstGeom>
            <a:solidFill>
              <a:schemeClr val="accent1">
                <a:lumMod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nvGrpSpPr>
          <p:cNvPr id="178" name="Group 177"/>
          <p:cNvGrpSpPr/>
          <p:nvPr/>
        </p:nvGrpSpPr>
        <p:grpSpPr>
          <a:xfrm rot="16200000">
            <a:off x="3100396" y="937504"/>
            <a:ext cx="997217" cy="4613469"/>
            <a:chOff x="3729037" y="2222847"/>
            <a:chExt cx="997217" cy="4613469"/>
          </a:xfrm>
        </p:grpSpPr>
        <p:sp>
          <p:nvSpPr>
            <p:cNvPr id="179" name="Rectangle 178"/>
            <p:cNvSpPr/>
            <p:nvPr/>
          </p:nvSpPr>
          <p:spPr>
            <a:xfrm>
              <a:off x="3879939" y="6263640"/>
              <a:ext cx="699593" cy="572676"/>
            </a:xfrm>
            <a:prstGeom prst="rect">
              <a:avLst/>
            </a:prstGeom>
            <a:solidFill>
              <a:schemeClr val="accent1">
                <a:lumMod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motor</a:t>
              </a:r>
            </a:p>
          </p:txBody>
        </p:sp>
        <p:grpSp>
          <p:nvGrpSpPr>
            <p:cNvPr id="180" name="Group 179"/>
            <p:cNvGrpSpPr/>
            <p:nvPr/>
          </p:nvGrpSpPr>
          <p:grpSpPr>
            <a:xfrm>
              <a:off x="3729037" y="2222847"/>
              <a:ext cx="997217" cy="3610932"/>
              <a:chOff x="3729037" y="2222847"/>
              <a:chExt cx="997217" cy="3610932"/>
            </a:xfrm>
          </p:grpSpPr>
          <p:sp>
            <p:nvSpPr>
              <p:cNvPr id="186" name="Rectangle 185"/>
              <p:cNvSpPr/>
              <p:nvPr/>
            </p:nvSpPr>
            <p:spPr>
              <a:xfrm rot="16200000" flipV="1">
                <a:off x="2422180" y="3529704"/>
                <a:ext cx="3610932" cy="997217"/>
              </a:xfrm>
              <a:prstGeom prst="rect">
                <a:avLst/>
              </a:prstGeom>
              <a:solidFill>
                <a:schemeClr val="accent1">
                  <a:lumMod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 axis C-beam</a:t>
                </a:r>
              </a:p>
            </p:txBody>
          </p:sp>
          <p:sp>
            <p:nvSpPr>
              <p:cNvPr id="187" name="Rectangle 186"/>
              <p:cNvSpPr/>
              <p:nvPr/>
            </p:nvSpPr>
            <p:spPr>
              <a:xfrm rot="16200000">
                <a:off x="4161156" y="1798630"/>
                <a:ext cx="137157" cy="991870"/>
              </a:xfrm>
              <a:prstGeom prst="rect">
                <a:avLst/>
              </a:prstGeom>
              <a:solidFill>
                <a:schemeClr val="accent1">
                  <a:lumMod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Rectangle 187"/>
              <p:cNvSpPr/>
              <p:nvPr/>
            </p:nvSpPr>
            <p:spPr>
              <a:xfrm rot="16200000">
                <a:off x="4161155" y="5265894"/>
                <a:ext cx="137157" cy="991870"/>
              </a:xfrm>
              <a:prstGeom prst="rect">
                <a:avLst/>
              </a:prstGeom>
              <a:solidFill>
                <a:schemeClr val="accent1">
                  <a:lumMod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1" name="Rectangle 180"/>
            <p:cNvSpPr/>
            <p:nvPr/>
          </p:nvSpPr>
          <p:spPr>
            <a:xfrm rot="16200000">
              <a:off x="3716941" y="5999129"/>
              <a:ext cx="426721" cy="102298"/>
            </a:xfrm>
            <a:prstGeom prst="rect">
              <a:avLst/>
            </a:prstGeom>
            <a:solidFill>
              <a:schemeClr val="accent1">
                <a:lumMod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2" name="Rectangle 181"/>
            <p:cNvSpPr/>
            <p:nvPr/>
          </p:nvSpPr>
          <p:spPr>
            <a:xfrm rot="16200000">
              <a:off x="4312920" y="5998207"/>
              <a:ext cx="420371" cy="110492"/>
            </a:xfrm>
            <a:prstGeom prst="rect">
              <a:avLst/>
            </a:prstGeom>
            <a:solidFill>
              <a:schemeClr val="accent1">
                <a:lumMod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3" name="Rectangle 182"/>
            <p:cNvSpPr/>
            <p:nvPr/>
          </p:nvSpPr>
          <p:spPr>
            <a:xfrm rot="16200000">
              <a:off x="4103617" y="5911778"/>
              <a:ext cx="248430" cy="196214"/>
            </a:xfrm>
            <a:prstGeom prst="rect">
              <a:avLst/>
            </a:prstGeom>
            <a:solidFill>
              <a:schemeClr val="accent1">
                <a:lumMod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4" name="Rectangle 183"/>
            <p:cNvSpPr/>
            <p:nvPr/>
          </p:nvSpPr>
          <p:spPr>
            <a:xfrm rot="16200000">
              <a:off x="4166367" y="6164387"/>
              <a:ext cx="131122" cy="70548"/>
            </a:xfrm>
            <a:prstGeom prst="rect">
              <a:avLst/>
            </a:prstGeom>
            <a:solidFill>
              <a:schemeClr val="accent1">
                <a:lumMod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5" name="Rectangle 184"/>
            <p:cNvSpPr/>
            <p:nvPr/>
          </p:nvSpPr>
          <p:spPr>
            <a:xfrm rot="16200000">
              <a:off x="4192755" y="5823160"/>
              <a:ext cx="56053" cy="70548"/>
            </a:xfrm>
            <a:prstGeom prst="rect">
              <a:avLst/>
            </a:prstGeom>
            <a:solidFill>
              <a:schemeClr val="accent1">
                <a:lumMod val="50000"/>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189" name="Rectangle 188"/>
          <p:cNvSpPr/>
          <p:nvPr/>
        </p:nvSpPr>
        <p:spPr>
          <a:xfrm>
            <a:off x="628650" y="490306"/>
            <a:ext cx="1756891" cy="307777"/>
          </a:xfrm>
          <a:prstGeom prst="rect">
            <a:avLst/>
          </a:prstGeom>
        </p:spPr>
        <p:txBody>
          <a:bodyPr wrap="none">
            <a:spAutoFit/>
          </a:bodyPr>
          <a:lstStyle/>
          <a:p>
            <a:r>
              <a:rPr lang="en-US" sz="1400" dirty="0">
                <a:latin typeface="+mj-lt"/>
              </a:rPr>
              <a:t>Putting it all together:</a:t>
            </a:r>
          </a:p>
        </p:txBody>
      </p:sp>
      <p:sp>
        <p:nvSpPr>
          <p:cNvPr id="3" name="TextBox 2"/>
          <p:cNvSpPr txBox="1"/>
          <p:nvPr/>
        </p:nvSpPr>
        <p:spPr>
          <a:xfrm>
            <a:off x="5643880" y="1773281"/>
            <a:ext cx="3018567" cy="646331"/>
          </a:xfrm>
          <a:prstGeom prst="rect">
            <a:avLst/>
          </a:prstGeom>
          <a:noFill/>
        </p:spPr>
        <p:txBody>
          <a:bodyPr wrap="square" rtlCol="0">
            <a:spAutoFit/>
          </a:bodyPr>
          <a:lstStyle/>
          <a:p>
            <a:r>
              <a:rPr lang="en-US" dirty="0"/>
              <a:t>Use this slide as a reference for the next set of slides. </a:t>
            </a:r>
          </a:p>
        </p:txBody>
      </p:sp>
      <p:sp>
        <p:nvSpPr>
          <p:cNvPr id="153" name="Slide Number Placeholder 152">
            <a:extLst>
              <a:ext uri="{FF2B5EF4-FFF2-40B4-BE49-F238E27FC236}">
                <a16:creationId xmlns:a16="http://schemas.microsoft.com/office/drawing/2014/main" id="{89605103-C84E-4EDE-93C1-5B53E89E4E03}"/>
              </a:ext>
            </a:extLst>
          </p:cNvPr>
          <p:cNvSpPr>
            <a:spLocks noGrp="1"/>
          </p:cNvSpPr>
          <p:nvPr>
            <p:ph type="sldNum" sz="quarter" idx="12"/>
          </p:nvPr>
        </p:nvSpPr>
        <p:spPr/>
        <p:txBody>
          <a:bodyPr/>
          <a:lstStyle/>
          <a:p>
            <a:fld id="{E2341E1A-3219-477A-8EDF-0FA7BCE8D9A8}" type="slidenum">
              <a:rPr lang="en-US" smtClean="0"/>
              <a:t>45</a:t>
            </a:fld>
            <a:endParaRPr lang="en-US"/>
          </a:p>
        </p:txBody>
      </p:sp>
    </p:spTree>
    <p:extLst>
      <p:ext uri="{BB962C8B-B14F-4D97-AF65-F5344CB8AC3E}">
        <p14:creationId xmlns:p14="http://schemas.microsoft.com/office/powerpoint/2010/main" val="30455694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Attach feet to breadboard</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r="17947"/>
          <a:stretch/>
        </p:blipFill>
        <p:spPr>
          <a:xfrm>
            <a:off x="1616528" y="1690689"/>
            <a:ext cx="5072449" cy="3477304"/>
          </a:xfrm>
          <a:prstGeom prst="rect">
            <a:avLst/>
          </a:prstGeom>
        </p:spPr>
      </p:pic>
      <p:sp>
        <p:nvSpPr>
          <p:cNvPr id="7" name="TextBox 6"/>
          <p:cNvSpPr txBox="1"/>
          <p:nvPr/>
        </p:nvSpPr>
        <p:spPr>
          <a:xfrm>
            <a:off x="1583872" y="5461907"/>
            <a:ext cx="5105106" cy="738664"/>
          </a:xfrm>
          <a:prstGeom prst="rect">
            <a:avLst/>
          </a:prstGeom>
          <a:noFill/>
        </p:spPr>
        <p:txBody>
          <a:bodyPr wrap="square" rtlCol="0">
            <a:spAutoFit/>
          </a:bodyPr>
          <a:lstStyle/>
          <a:p>
            <a:r>
              <a:rPr lang="en-US" sz="1400" dirty="0"/>
              <a:t>Use the provided setscrews to attach the rubber feet (</a:t>
            </a:r>
            <a:r>
              <a:rPr lang="en-US" sz="1400" dirty="0" err="1"/>
              <a:t>thorlabs</a:t>
            </a:r>
            <a:r>
              <a:rPr lang="en-US" sz="1400" dirty="0"/>
              <a:t>, AV6) to the breadboard (</a:t>
            </a:r>
            <a:r>
              <a:rPr lang="en-US" sz="1400" dirty="0" err="1"/>
              <a:t>thorlabs</a:t>
            </a:r>
            <a:r>
              <a:rPr lang="en-US" sz="1400" dirty="0"/>
              <a:t>, MB12). Attach them one screw interior from each corner (as shown). </a:t>
            </a:r>
          </a:p>
        </p:txBody>
      </p:sp>
      <p:sp>
        <p:nvSpPr>
          <p:cNvPr id="6" name="Rectangle 5"/>
          <p:cNvSpPr/>
          <p:nvPr/>
        </p:nvSpPr>
        <p:spPr>
          <a:xfrm>
            <a:off x="628650" y="490306"/>
            <a:ext cx="1756891" cy="307777"/>
          </a:xfrm>
          <a:prstGeom prst="rect">
            <a:avLst/>
          </a:prstGeom>
        </p:spPr>
        <p:txBody>
          <a:bodyPr wrap="none">
            <a:spAutoFit/>
          </a:bodyPr>
          <a:lstStyle/>
          <a:p>
            <a:r>
              <a:rPr lang="en-US" sz="1400" dirty="0">
                <a:latin typeface="+mj-lt"/>
              </a:rPr>
              <a:t>Putting it all together:</a:t>
            </a:r>
          </a:p>
        </p:txBody>
      </p:sp>
      <p:sp>
        <p:nvSpPr>
          <p:cNvPr id="3" name="Slide Number Placeholder 2">
            <a:extLst>
              <a:ext uri="{FF2B5EF4-FFF2-40B4-BE49-F238E27FC236}">
                <a16:creationId xmlns:a16="http://schemas.microsoft.com/office/drawing/2014/main" id="{5AE30D29-7DED-4199-B9DE-3E5B15B2102A}"/>
              </a:ext>
            </a:extLst>
          </p:cNvPr>
          <p:cNvSpPr>
            <a:spLocks noGrp="1"/>
          </p:cNvSpPr>
          <p:nvPr>
            <p:ph type="sldNum" sz="quarter" idx="12"/>
          </p:nvPr>
        </p:nvSpPr>
        <p:spPr/>
        <p:txBody>
          <a:bodyPr/>
          <a:lstStyle/>
          <a:p>
            <a:fld id="{E2341E1A-3219-477A-8EDF-0FA7BCE8D9A8}" type="slidenum">
              <a:rPr lang="en-US" smtClean="0"/>
              <a:t>46</a:t>
            </a:fld>
            <a:endParaRPr lang="en-US"/>
          </a:p>
        </p:txBody>
      </p:sp>
    </p:spTree>
    <p:extLst>
      <p:ext uri="{BB962C8B-B14F-4D97-AF65-F5344CB8AC3E}">
        <p14:creationId xmlns:p14="http://schemas.microsoft.com/office/powerpoint/2010/main" val="27345469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39550"/>
            <a:ext cx="7886700" cy="1325563"/>
          </a:xfrm>
        </p:spPr>
        <p:txBody>
          <a:bodyPr>
            <a:normAutofit/>
          </a:bodyPr>
          <a:lstStyle/>
          <a:p>
            <a:r>
              <a:rPr lang="en-US" sz="3600" dirty="0"/>
              <a:t>Bolting down the X axis C-beam and the V-slot linear rail</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8512" t="3007" r="21904" b="255"/>
          <a:stretch/>
        </p:blipFill>
        <p:spPr>
          <a:xfrm>
            <a:off x="0" y="1968648"/>
            <a:ext cx="2272073" cy="2074977"/>
          </a:xfr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1412" t="5836" r="20118"/>
          <a:stretch/>
        </p:blipFill>
        <p:spPr>
          <a:xfrm>
            <a:off x="2321001" y="1968649"/>
            <a:ext cx="2315546" cy="2097615"/>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9081" t="-464" r="21990" b="-391"/>
          <a:stretch/>
        </p:blipFill>
        <p:spPr>
          <a:xfrm>
            <a:off x="4665133" y="1968648"/>
            <a:ext cx="2200612" cy="2118498"/>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29174" t="2157" r="13883" b="1633"/>
          <a:stretch/>
        </p:blipFill>
        <p:spPr>
          <a:xfrm rot="10800000">
            <a:off x="6895497" y="1969171"/>
            <a:ext cx="2232246" cy="2121479"/>
          </a:xfrm>
          <a:prstGeom prst="rect">
            <a:avLst/>
          </a:prstGeom>
        </p:spPr>
      </p:pic>
      <p:sp>
        <p:nvSpPr>
          <p:cNvPr id="14" name="Rectangle 13"/>
          <p:cNvSpPr/>
          <p:nvPr/>
        </p:nvSpPr>
        <p:spPr>
          <a:xfrm>
            <a:off x="628650" y="490306"/>
            <a:ext cx="1756891" cy="307777"/>
          </a:xfrm>
          <a:prstGeom prst="rect">
            <a:avLst/>
          </a:prstGeom>
        </p:spPr>
        <p:txBody>
          <a:bodyPr wrap="none">
            <a:spAutoFit/>
          </a:bodyPr>
          <a:lstStyle/>
          <a:p>
            <a:r>
              <a:rPr lang="en-US" sz="1400" dirty="0">
                <a:latin typeface="+mj-lt"/>
              </a:rPr>
              <a:t>Putting it all together:</a:t>
            </a:r>
          </a:p>
        </p:txBody>
      </p:sp>
      <p:sp>
        <p:nvSpPr>
          <p:cNvPr id="15" name="Rectangle 14"/>
          <p:cNvSpPr/>
          <p:nvPr/>
        </p:nvSpPr>
        <p:spPr>
          <a:xfrm>
            <a:off x="177299" y="4054382"/>
            <a:ext cx="2025524" cy="73143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Flip the board right side up.</a:t>
            </a:r>
          </a:p>
        </p:txBody>
      </p:sp>
      <p:sp>
        <p:nvSpPr>
          <p:cNvPr id="16" name="Rectangle 15"/>
          <p:cNvSpPr/>
          <p:nvPr/>
        </p:nvSpPr>
        <p:spPr>
          <a:xfrm>
            <a:off x="2272073" y="4043625"/>
            <a:ext cx="2482652" cy="136617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2) Put tee nuts into the V-slot linear rail and the X-axis C-beam, as circled above.</a:t>
            </a:r>
          </a:p>
          <a:p>
            <a:r>
              <a:rPr lang="en-US" sz="1400" dirty="0">
                <a:solidFill>
                  <a:schemeClr val="tx1"/>
                </a:solidFill>
              </a:rPr>
              <a:t>Also, bolt one </a:t>
            </a:r>
            <a:r>
              <a:rPr lang="en-US" sz="1400" dirty="0" err="1">
                <a:solidFill>
                  <a:schemeClr val="tx1"/>
                </a:solidFill>
              </a:rPr>
              <a:t>endmount</a:t>
            </a:r>
            <a:r>
              <a:rPr lang="en-US" sz="1400" dirty="0">
                <a:solidFill>
                  <a:schemeClr val="tx1"/>
                </a:solidFill>
              </a:rPr>
              <a:t> onto the x-axis c-beam (red arrow).</a:t>
            </a:r>
          </a:p>
        </p:txBody>
      </p:sp>
      <p:sp>
        <p:nvSpPr>
          <p:cNvPr id="17" name="Oval 16"/>
          <p:cNvSpPr/>
          <p:nvPr/>
        </p:nvSpPr>
        <p:spPr>
          <a:xfrm>
            <a:off x="4152060" y="3681412"/>
            <a:ext cx="287530" cy="24915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724817" y="4127382"/>
            <a:ext cx="2140772" cy="223837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3) Using 8mm M5 screws, bolt the cube corner connectors to the tee nuts, ensuring that, in the orientation shown above, small holes in the cubes are on the right faces and large holes are on the left faces. Don’t tighten the screws all the way yet.</a:t>
            </a:r>
          </a:p>
        </p:txBody>
      </p:sp>
      <p:sp>
        <p:nvSpPr>
          <p:cNvPr id="23" name="Rectangle 22"/>
          <p:cNvSpPr/>
          <p:nvPr/>
        </p:nvSpPr>
        <p:spPr>
          <a:xfrm>
            <a:off x="6895498" y="4022355"/>
            <a:ext cx="2140772" cy="241071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4) Rotate the rails 90 degrees so that the cubes rest on the breadboard. Ensure the cube holes are well aligned with the breadboard, then tighten the screws the rest of the way. Finally, bolt the cubes to the breadboard with ¼”-20 screws. </a:t>
            </a:r>
          </a:p>
        </p:txBody>
      </p:sp>
      <p:sp>
        <p:nvSpPr>
          <p:cNvPr id="24" name="Oval 23"/>
          <p:cNvSpPr/>
          <p:nvPr/>
        </p:nvSpPr>
        <p:spPr>
          <a:xfrm>
            <a:off x="2672626" y="3632420"/>
            <a:ext cx="287530" cy="24915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120475" y="2027429"/>
            <a:ext cx="287530" cy="24915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672626" y="2139293"/>
            <a:ext cx="287530" cy="24915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3515879" y="3922815"/>
            <a:ext cx="419099" cy="77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271006D-EAC9-40E8-A0CA-02079EB36C17}"/>
              </a:ext>
            </a:extLst>
          </p:cNvPr>
          <p:cNvSpPr>
            <a:spLocks noGrp="1"/>
          </p:cNvSpPr>
          <p:nvPr>
            <p:ph type="sldNum" sz="quarter" idx="12"/>
          </p:nvPr>
        </p:nvSpPr>
        <p:spPr/>
        <p:txBody>
          <a:bodyPr/>
          <a:lstStyle/>
          <a:p>
            <a:fld id="{E2341E1A-3219-477A-8EDF-0FA7BCE8D9A8}" type="slidenum">
              <a:rPr lang="en-US" smtClean="0"/>
              <a:t>47</a:t>
            </a:fld>
            <a:endParaRPr lang="en-US"/>
          </a:p>
        </p:txBody>
      </p:sp>
    </p:spTree>
    <p:extLst>
      <p:ext uri="{BB962C8B-B14F-4D97-AF65-F5344CB8AC3E}">
        <p14:creationId xmlns:p14="http://schemas.microsoft.com/office/powerpoint/2010/main" val="36640721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the Y axis. </a:t>
            </a:r>
          </a:p>
        </p:txBody>
      </p:sp>
      <p:pic>
        <p:nvPicPr>
          <p:cNvPr id="6"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1338" t="-445" r="15273" b="2226"/>
          <a:stretch/>
        </p:blipFill>
        <p:spPr>
          <a:xfrm rot="10800000">
            <a:off x="6536874" y="2342650"/>
            <a:ext cx="2345165" cy="1765460"/>
          </a:xfr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765" t="13241" r="14824" b="588"/>
          <a:stretch/>
        </p:blipFill>
        <p:spPr>
          <a:xfrm>
            <a:off x="295163" y="2343174"/>
            <a:ext cx="2964406" cy="1764936"/>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4029" t="3359" r="16676" b="1547"/>
          <a:stretch/>
        </p:blipFill>
        <p:spPr>
          <a:xfrm rot="10800000">
            <a:off x="3343703" y="1823024"/>
            <a:ext cx="3109036" cy="2804711"/>
          </a:xfrm>
          <a:prstGeom prst="rect">
            <a:avLst/>
          </a:prstGeom>
        </p:spPr>
      </p:pic>
      <p:sp>
        <p:nvSpPr>
          <p:cNvPr id="7" name="Rectangle 6"/>
          <p:cNvSpPr/>
          <p:nvPr/>
        </p:nvSpPr>
        <p:spPr>
          <a:xfrm>
            <a:off x="628650" y="490306"/>
            <a:ext cx="1756891" cy="307777"/>
          </a:xfrm>
          <a:prstGeom prst="rect">
            <a:avLst/>
          </a:prstGeom>
        </p:spPr>
        <p:txBody>
          <a:bodyPr wrap="none">
            <a:spAutoFit/>
          </a:bodyPr>
          <a:lstStyle/>
          <a:p>
            <a:r>
              <a:rPr lang="en-US" sz="1400" dirty="0">
                <a:latin typeface="+mj-lt"/>
              </a:rPr>
              <a:t>Putting it all together:</a:t>
            </a:r>
          </a:p>
        </p:txBody>
      </p:sp>
      <p:sp>
        <p:nvSpPr>
          <p:cNvPr id="11" name="Rectangle 10"/>
          <p:cNvSpPr/>
          <p:nvPr/>
        </p:nvSpPr>
        <p:spPr>
          <a:xfrm>
            <a:off x="209101" y="4108110"/>
            <a:ext cx="3050465" cy="207753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Slide  y-axis onto the two rails. Make sure the </a:t>
            </a:r>
            <a:r>
              <a:rPr lang="en-US" sz="1400" dirty="0" err="1">
                <a:solidFill>
                  <a:schemeClr val="tx1"/>
                </a:solidFill>
              </a:rPr>
              <a:t>the</a:t>
            </a:r>
            <a:r>
              <a:rPr lang="en-US" sz="1400" dirty="0">
                <a:solidFill>
                  <a:schemeClr val="tx1"/>
                </a:solidFill>
              </a:rPr>
              <a:t> mini-V gantry is snugly on the linear rail (left) and the x-axis gantry is snugly in the C-beam (right).</a:t>
            </a:r>
          </a:p>
          <a:p>
            <a:endParaRPr lang="en-US" sz="1400" dirty="0">
              <a:solidFill>
                <a:schemeClr val="tx1"/>
              </a:solidFill>
            </a:endParaRPr>
          </a:p>
          <a:p>
            <a:r>
              <a:rPr lang="en-US" sz="1400" dirty="0">
                <a:solidFill>
                  <a:schemeClr val="tx1"/>
                </a:solidFill>
              </a:rPr>
              <a:t>2) As previously, put a lock-collar, washer, and ball bearing on each end of the leadscrew (only visible on one end in this picture).</a:t>
            </a:r>
          </a:p>
        </p:txBody>
      </p:sp>
      <p:sp>
        <p:nvSpPr>
          <p:cNvPr id="12" name="Rectangle 11"/>
          <p:cNvSpPr/>
          <p:nvPr/>
        </p:nvSpPr>
        <p:spPr>
          <a:xfrm>
            <a:off x="3343699" y="4632927"/>
            <a:ext cx="2966332" cy="103498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3) Slide the gantry down until the leadscrew is protruding from the </a:t>
            </a:r>
            <a:r>
              <a:rPr lang="en-US" sz="1400" dirty="0" err="1">
                <a:solidFill>
                  <a:schemeClr val="tx1"/>
                </a:solidFill>
              </a:rPr>
              <a:t>endmount</a:t>
            </a:r>
            <a:r>
              <a:rPr lang="en-US" sz="1400" dirty="0">
                <a:solidFill>
                  <a:schemeClr val="tx1"/>
                </a:solidFill>
              </a:rPr>
              <a:t> and the  ball bearing is in the recessed hole (circled). </a:t>
            </a:r>
          </a:p>
        </p:txBody>
      </p:sp>
      <p:sp>
        <p:nvSpPr>
          <p:cNvPr id="13" name="Oval 12"/>
          <p:cNvSpPr/>
          <p:nvPr/>
        </p:nvSpPr>
        <p:spPr>
          <a:xfrm>
            <a:off x="5507915" y="4108110"/>
            <a:ext cx="419549" cy="46261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536872" y="4108111"/>
            <a:ext cx="2345167" cy="207753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4) Attach the other endplate with four 20mm screws. Make sure the leadscrew is flush with the outside of the end plate, then tighten the lock-collar. </a:t>
            </a:r>
          </a:p>
          <a:p>
            <a:endParaRPr lang="en-US" sz="1400" dirty="0">
              <a:solidFill>
                <a:schemeClr val="tx1"/>
              </a:solidFill>
            </a:endParaRPr>
          </a:p>
          <a:p>
            <a:r>
              <a:rPr lang="en-US" sz="1400" dirty="0">
                <a:solidFill>
                  <a:schemeClr val="tx1"/>
                </a:solidFill>
              </a:rPr>
              <a:t>5) Tighten the lock collar on the other end. </a:t>
            </a:r>
          </a:p>
        </p:txBody>
      </p:sp>
      <p:sp>
        <p:nvSpPr>
          <p:cNvPr id="3" name="Slide Number Placeholder 2">
            <a:extLst>
              <a:ext uri="{FF2B5EF4-FFF2-40B4-BE49-F238E27FC236}">
                <a16:creationId xmlns:a16="http://schemas.microsoft.com/office/drawing/2014/main" id="{4C9CBCD0-D2BA-4F16-BFA3-8FB14A66A194}"/>
              </a:ext>
            </a:extLst>
          </p:cNvPr>
          <p:cNvSpPr>
            <a:spLocks noGrp="1"/>
          </p:cNvSpPr>
          <p:nvPr>
            <p:ph type="sldNum" sz="quarter" idx="12"/>
          </p:nvPr>
        </p:nvSpPr>
        <p:spPr/>
        <p:txBody>
          <a:bodyPr/>
          <a:lstStyle/>
          <a:p>
            <a:fld id="{E2341E1A-3219-477A-8EDF-0FA7BCE8D9A8}" type="slidenum">
              <a:rPr lang="en-US" smtClean="0"/>
              <a:t>48</a:t>
            </a:fld>
            <a:endParaRPr lang="en-US"/>
          </a:p>
        </p:txBody>
      </p:sp>
    </p:spTree>
    <p:extLst>
      <p:ext uri="{BB962C8B-B14F-4D97-AF65-F5344CB8AC3E}">
        <p14:creationId xmlns:p14="http://schemas.microsoft.com/office/powerpoint/2010/main" val="2507859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Bolt down the Z axis</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5294" t="7177" r="25059" b="170"/>
          <a:stretch/>
        </p:blipFill>
        <p:spPr>
          <a:xfrm>
            <a:off x="203773" y="1911686"/>
            <a:ext cx="2247269" cy="2359100"/>
          </a:xfrm>
          <a:prstGeom prst="rect">
            <a:avLst/>
          </a:prstGeom>
        </p:spPr>
      </p:pic>
      <p:sp>
        <p:nvSpPr>
          <p:cNvPr id="6" name="Rectangle 5"/>
          <p:cNvSpPr/>
          <p:nvPr/>
        </p:nvSpPr>
        <p:spPr>
          <a:xfrm>
            <a:off x="628650" y="490306"/>
            <a:ext cx="1756891" cy="307777"/>
          </a:xfrm>
          <a:prstGeom prst="rect">
            <a:avLst/>
          </a:prstGeom>
        </p:spPr>
        <p:txBody>
          <a:bodyPr wrap="none">
            <a:spAutoFit/>
          </a:bodyPr>
          <a:lstStyle/>
          <a:p>
            <a:r>
              <a:rPr lang="en-US" sz="1400" dirty="0">
                <a:latin typeface="+mj-lt"/>
              </a:rPr>
              <a:t>Putting it all together:</a:t>
            </a:r>
          </a:p>
        </p:txBody>
      </p:sp>
      <p:sp>
        <p:nvSpPr>
          <p:cNvPr id="9" name="Rectangle 8"/>
          <p:cNvSpPr/>
          <p:nvPr/>
        </p:nvSpPr>
        <p:spPr>
          <a:xfrm>
            <a:off x="193015" y="4220490"/>
            <a:ext cx="2240585" cy="73143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1) Place the z-axis </a:t>
            </a:r>
            <a:br>
              <a:rPr lang="en-US" dirty="0">
                <a:solidFill>
                  <a:schemeClr val="tx1"/>
                </a:solidFill>
              </a:rPr>
            </a:br>
            <a:r>
              <a:rPr lang="en-US" dirty="0">
                <a:solidFill>
                  <a:schemeClr val="tx1"/>
                </a:solidFill>
              </a:rPr>
              <a:t>c-beam on the board.</a:t>
            </a:r>
          </a:p>
        </p:txBody>
      </p:sp>
      <p:sp>
        <p:nvSpPr>
          <p:cNvPr id="10" name="Rectangle 9"/>
          <p:cNvSpPr/>
          <p:nvPr/>
        </p:nvSpPr>
        <p:spPr>
          <a:xfrm>
            <a:off x="2492271" y="4270786"/>
            <a:ext cx="3747239" cy="238819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2) Use 1-1/8” long  ¼”-20 screws to bolt the z-axis down on both sides. Note that these cannot both be simultaneously nicely aligned to the breadboard holes (an admitted weakness in the design), but they can be made to go into the holes just the same. </a:t>
            </a:r>
          </a:p>
        </p:txBody>
      </p:sp>
      <p:sp>
        <p:nvSpPr>
          <p:cNvPr id="11" name="Rectangle 10"/>
          <p:cNvSpPr/>
          <p:nvPr/>
        </p:nvSpPr>
        <p:spPr>
          <a:xfrm>
            <a:off x="6280739" y="4209732"/>
            <a:ext cx="2701895" cy="101820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3) Use step clamps (top) to bolt down the front lip of the z-axis </a:t>
            </a:r>
            <a:r>
              <a:rPr lang="en-US" dirty="0" err="1">
                <a:solidFill>
                  <a:schemeClr val="tx1"/>
                </a:solidFill>
              </a:rPr>
              <a:t>endmount</a:t>
            </a:r>
            <a:r>
              <a:rPr lang="en-US" dirty="0">
                <a:solidFill>
                  <a:schemeClr val="tx1"/>
                </a:solidFill>
              </a:rPr>
              <a:t>. </a:t>
            </a:r>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9648" r="29058" b="-39"/>
          <a:stretch/>
        </p:blipFill>
        <p:spPr>
          <a:xfrm>
            <a:off x="6292413" y="1911686"/>
            <a:ext cx="2569641" cy="2359101"/>
          </a:xfrm>
          <a:prstGeom prst="rect">
            <a:avLst/>
          </a:prstGeom>
        </p:spPr>
      </p:pic>
      <p:sp>
        <p:nvSpPr>
          <p:cNvPr id="14" name="Oval 13"/>
          <p:cNvSpPr/>
          <p:nvPr/>
        </p:nvSpPr>
        <p:spPr>
          <a:xfrm>
            <a:off x="5309048" y="3489437"/>
            <a:ext cx="317201" cy="29725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38489" y="2050591"/>
            <a:ext cx="3701021" cy="2081824"/>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36235" t="13974" r="32942" b="17634"/>
          <a:stretch/>
        </p:blipFill>
        <p:spPr>
          <a:xfrm rot="10800000">
            <a:off x="7322580" y="-9719"/>
            <a:ext cx="1539474" cy="1921405"/>
          </a:xfrm>
          <a:prstGeom prst="rect">
            <a:avLst/>
          </a:prstGeom>
        </p:spPr>
      </p:pic>
      <p:sp>
        <p:nvSpPr>
          <p:cNvPr id="3" name="Slide Number Placeholder 2">
            <a:extLst>
              <a:ext uri="{FF2B5EF4-FFF2-40B4-BE49-F238E27FC236}">
                <a16:creationId xmlns:a16="http://schemas.microsoft.com/office/drawing/2014/main" id="{A531D0B1-9A2B-4061-90EA-C31ACE76CB46}"/>
              </a:ext>
            </a:extLst>
          </p:cNvPr>
          <p:cNvSpPr>
            <a:spLocks noGrp="1"/>
          </p:cNvSpPr>
          <p:nvPr>
            <p:ph type="sldNum" sz="quarter" idx="12"/>
          </p:nvPr>
        </p:nvSpPr>
        <p:spPr/>
        <p:txBody>
          <a:bodyPr/>
          <a:lstStyle/>
          <a:p>
            <a:fld id="{E2341E1A-3219-477A-8EDF-0FA7BCE8D9A8}" type="slidenum">
              <a:rPr lang="en-US" smtClean="0"/>
              <a:t>49</a:t>
            </a:fld>
            <a:endParaRPr lang="en-US"/>
          </a:p>
        </p:txBody>
      </p:sp>
    </p:spTree>
    <p:extLst>
      <p:ext uri="{BB962C8B-B14F-4D97-AF65-F5344CB8AC3E}">
        <p14:creationId xmlns:p14="http://schemas.microsoft.com/office/powerpoint/2010/main" val="1560524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Attach camera and lens tubes via cage rods</a:t>
            </a:r>
          </a:p>
        </p:txBody>
      </p:sp>
      <p:pic>
        <p:nvPicPr>
          <p:cNvPr id="3" name="Content Placeholder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7201" t="16733" r="21035" b="11326"/>
          <a:stretch/>
        </p:blipFill>
        <p:spPr>
          <a:xfrm>
            <a:off x="4390767" y="2493587"/>
            <a:ext cx="3303373" cy="2164279"/>
          </a:xfr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24144" t="19049" r="18379" b="15285"/>
          <a:stretch/>
        </p:blipFill>
        <p:spPr>
          <a:xfrm>
            <a:off x="628650" y="2494312"/>
            <a:ext cx="3366701" cy="2163554"/>
          </a:xfrm>
          <a:prstGeom prst="rect">
            <a:avLst/>
          </a:prstGeom>
        </p:spPr>
      </p:pic>
      <p:sp>
        <p:nvSpPr>
          <p:cNvPr id="5" name="TextBox 4"/>
          <p:cNvSpPr txBox="1"/>
          <p:nvPr/>
        </p:nvSpPr>
        <p:spPr>
          <a:xfrm>
            <a:off x="541334" y="4657866"/>
            <a:ext cx="3454017" cy="1169551"/>
          </a:xfrm>
          <a:prstGeom prst="rect">
            <a:avLst/>
          </a:prstGeom>
          <a:noFill/>
        </p:spPr>
        <p:txBody>
          <a:bodyPr wrap="square" rtlCol="0">
            <a:spAutoFit/>
          </a:bodyPr>
          <a:lstStyle/>
          <a:p>
            <a:r>
              <a:rPr lang="en-US" sz="1400" dirty="0"/>
              <a:t>1) Slide 3” cage rods through cage plate. Remove the screws on the ends of the cage rods (circled). </a:t>
            </a:r>
          </a:p>
          <a:p>
            <a:r>
              <a:rPr lang="en-US" sz="1400" dirty="0"/>
              <a:t>Don’t tighten the set-screws on the side of the cage plate yet!   </a:t>
            </a:r>
          </a:p>
        </p:txBody>
      </p:sp>
      <p:sp>
        <p:nvSpPr>
          <p:cNvPr id="6" name="TextBox 5"/>
          <p:cNvSpPr txBox="1"/>
          <p:nvPr/>
        </p:nvSpPr>
        <p:spPr>
          <a:xfrm>
            <a:off x="4240123" y="4657866"/>
            <a:ext cx="3454017" cy="738664"/>
          </a:xfrm>
          <a:prstGeom prst="rect">
            <a:avLst/>
          </a:prstGeom>
          <a:noFill/>
        </p:spPr>
        <p:txBody>
          <a:bodyPr wrap="square" rtlCol="0">
            <a:spAutoFit/>
          </a:bodyPr>
          <a:lstStyle/>
          <a:p>
            <a:r>
              <a:rPr lang="en-US" sz="1400" dirty="0"/>
              <a:t>2) Slide the camera cage plate onto the cage rods. (Still don’t tighten the set screws on the sides of the cage plates). </a:t>
            </a:r>
          </a:p>
        </p:txBody>
      </p:sp>
      <p:sp>
        <p:nvSpPr>
          <p:cNvPr id="7" name="Oval 6"/>
          <p:cNvSpPr/>
          <p:nvPr/>
        </p:nvSpPr>
        <p:spPr>
          <a:xfrm>
            <a:off x="1085850" y="3910693"/>
            <a:ext cx="228600" cy="3265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115785" y="4275362"/>
            <a:ext cx="228600" cy="3265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57250" y="3039217"/>
            <a:ext cx="228600" cy="3265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971550" y="3575204"/>
            <a:ext cx="228600" cy="3265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a16="http://schemas.microsoft.com/office/drawing/2014/main" id="{4A85CA7C-A57B-4686-80DF-E32A782A32AD}"/>
              </a:ext>
            </a:extLst>
          </p:cNvPr>
          <p:cNvSpPr>
            <a:spLocks noGrp="1"/>
          </p:cNvSpPr>
          <p:nvPr>
            <p:ph type="sldNum" sz="quarter" idx="12"/>
          </p:nvPr>
        </p:nvSpPr>
        <p:spPr/>
        <p:txBody>
          <a:bodyPr/>
          <a:lstStyle/>
          <a:p>
            <a:fld id="{E2341E1A-3219-477A-8EDF-0FA7BCE8D9A8}" type="slidenum">
              <a:rPr lang="en-US" smtClean="0"/>
              <a:t>5</a:t>
            </a:fld>
            <a:endParaRPr lang="en-US"/>
          </a:p>
        </p:txBody>
      </p:sp>
    </p:spTree>
    <p:extLst>
      <p:ext uri="{BB962C8B-B14F-4D97-AF65-F5344CB8AC3E}">
        <p14:creationId xmlns:p14="http://schemas.microsoft.com/office/powerpoint/2010/main" val="30951451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Attach the motors (same process for all 3)</a:t>
            </a:r>
            <a:endParaRPr lang="en-US" sz="4000" dirty="0"/>
          </a:p>
        </p:txBody>
      </p:sp>
      <p:sp>
        <p:nvSpPr>
          <p:cNvPr id="11" name="Rectangle 10"/>
          <p:cNvSpPr/>
          <p:nvPr/>
        </p:nvSpPr>
        <p:spPr>
          <a:xfrm>
            <a:off x="628650" y="490306"/>
            <a:ext cx="1756891" cy="307777"/>
          </a:xfrm>
          <a:prstGeom prst="rect">
            <a:avLst/>
          </a:prstGeom>
        </p:spPr>
        <p:txBody>
          <a:bodyPr wrap="none">
            <a:spAutoFit/>
          </a:bodyPr>
          <a:lstStyle/>
          <a:p>
            <a:r>
              <a:rPr lang="en-US" sz="1400" dirty="0">
                <a:latin typeface="+mj-lt"/>
              </a:rPr>
              <a:t>Putting it all together:</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8508"/>
          <a:stretch/>
        </p:blipFill>
        <p:spPr>
          <a:xfrm>
            <a:off x="86061" y="1616338"/>
            <a:ext cx="2420471" cy="1670740"/>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18427"/>
          <a:stretch/>
        </p:blipFill>
        <p:spPr>
          <a:xfrm>
            <a:off x="83646" y="3360242"/>
            <a:ext cx="2422886" cy="1670740"/>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6706" t="15751" r="21625" b="11673"/>
          <a:stretch/>
        </p:blipFill>
        <p:spPr>
          <a:xfrm>
            <a:off x="1279171" y="5104145"/>
            <a:ext cx="1212776" cy="958208"/>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20994" t="1947" r="20941" b="12301"/>
          <a:stretch/>
        </p:blipFill>
        <p:spPr>
          <a:xfrm>
            <a:off x="83645" y="5104145"/>
            <a:ext cx="1153484" cy="958208"/>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l="26824"/>
          <a:stretch/>
        </p:blipFill>
        <p:spPr>
          <a:xfrm>
            <a:off x="4945036" y="1616338"/>
            <a:ext cx="2173491" cy="1670740"/>
          </a:xfrm>
          <a:prstGeom prst="rect">
            <a:avLst/>
          </a:prstGeom>
        </p:spPr>
      </p:pic>
      <p:pic>
        <p:nvPicPr>
          <p:cNvPr id="8" name="Picture 7"/>
          <p:cNvPicPr>
            <a:picLocks noChangeAspect="1"/>
          </p:cNvPicPr>
          <p:nvPr/>
        </p:nvPicPr>
        <p:blipFill rotWithShape="1">
          <a:blip r:embed="rId7" cstate="print">
            <a:extLst>
              <a:ext uri="{28A0092B-C50C-407E-A947-70E740481C1C}">
                <a14:useLocalDpi xmlns:a14="http://schemas.microsoft.com/office/drawing/2010/main" val="0"/>
              </a:ext>
            </a:extLst>
          </a:blip>
          <a:srcRect l="14706" r="2706"/>
          <a:stretch/>
        </p:blipFill>
        <p:spPr>
          <a:xfrm>
            <a:off x="4945035" y="4956631"/>
            <a:ext cx="2173492" cy="1480344"/>
          </a:xfrm>
          <a:prstGeom prst="rect">
            <a:avLst/>
          </a:prstGeom>
        </p:spPr>
      </p:pic>
      <p:pic>
        <p:nvPicPr>
          <p:cNvPr id="9" name="Picture 8"/>
          <p:cNvPicPr>
            <a:picLocks noChangeAspect="1"/>
          </p:cNvPicPr>
          <p:nvPr/>
        </p:nvPicPr>
        <p:blipFill rotWithShape="1">
          <a:blip r:embed="rId8" cstate="print">
            <a:extLst>
              <a:ext uri="{28A0092B-C50C-407E-A947-70E740481C1C}">
                <a14:useLocalDpi xmlns:a14="http://schemas.microsoft.com/office/drawing/2010/main" val="0"/>
              </a:ext>
            </a:extLst>
          </a:blip>
          <a:srcRect l="12439" r="7477"/>
          <a:stretch/>
        </p:blipFill>
        <p:spPr>
          <a:xfrm>
            <a:off x="4945036" y="3360242"/>
            <a:ext cx="2173492" cy="1526608"/>
          </a:xfrm>
          <a:prstGeom prst="rect">
            <a:avLst/>
          </a:prstGeom>
        </p:spPr>
      </p:pic>
      <p:sp>
        <p:nvSpPr>
          <p:cNvPr id="12" name="Oval 11"/>
          <p:cNvSpPr/>
          <p:nvPr/>
        </p:nvSpPr>
        <p:spPr>
          <a:xfrm>
            <a:off x="6208980" y="4241035"/>
            <a:ext cx="317201" cy="29725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491947" y="1616338"/>
            <a:ext cx="2025524" cy="119140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Slide the flexible coupler onto the leadscrew (only one side will fit).</a:t>
            </a:r>
          </a:p>
        </p:txBody>
      </p:sp>
      <p:sp>
        <p:nvSpPr>
          <p:cNvPr id="14" name="Rectangle 13"/>
          <p:cNvSpPr/>
          <p:nvPr/>
        </p:nvSpPr>
        <p:spPr>
          <a:xfrm>
            <a:off x="2546476" y="3299313"/>
            <a:ext cx="2025524" cy="151929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2) Tighten the set screw to fasten the flexible coupler. Make sure to leave 2-3mm between the coupler and the </a:t>
            </a:r>
            <a:r>
              <a:rPr lang="en-US" sz="1400" dirty="0" err="1">
                <a:solidFill>
                  <a:schemeClr val="tx1"/>
                </a:solidFill>
              </a:rPr>
              <a:t>endmount</a:t>
            </a:r>
            <a:r>
              <a:rPr lang="en-US" sz="1400" dirty="0">
                <a:solidFill>
                  <a:schemeClr val="tx1"/>
                </a:solidFill>
              </a:rPr>
              <a:t>.</a:t>
            </a:r>
          </a:p>
        </p:txBody>
      </p:sp>
      <p:sp>
        <p:nvSpPr>
          <p:cNvPr id="15" name="Rectangle 14"/>
          <p:cNvSpPr/>
          <p:nvPr/>
        </p:nvSpPr>
        <p:spPr>
          <a:xfrm>
            <a:off x="2506532" y="5104145"/>
            <a:ext cx="2156345" cy="101613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3) Put 55mm M5 screws through mounting holes on the motor. Then slide 40mm spacers over them. </a:t>
            </a:r>
          </a:p>
        </p:txBody>
      </p:sp>
      <p:sp>
        <p:nvSpPr>
          <p:cNvPr id="16" name="Rectangle 15"/>
          <p:cNvSpPr/>
          <p:nvPr/>
        </p:nvSpPr>
        <p:spPr>
          <a:xfrm>
            <a:off x="7118527" y="1616338"/>
            <a:ext cx="2025473" cy="148186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4) Align the motor shaft and the 55mm screws with their respective holes in the coupler and the </a:t>
            </a:r>
            <a:r>
              <a:rPr lang="en-US" sz="1400" dirty="0" err="1">
                <a:solidFill>
                  <a:schemeClr val="tx1"/>
                </a:solidFill>
              </a:rPr>
              <a:t>endmount</a:t>
            </a:r>
            <a:r>
              <a:rPr lang="en-US" sz="1400" dirty="0">
                <a:solidFill>
                  <a:schemeClr val="tx1"/>
                </a:solidFill>
              </a:rPr>
              <a:t>, respectively. </a:t>
            </a:r>
          </a:p>
        </p:txBody>
      </p:sp>
      <p:sp>
        <p:nvSpPr>
          <p:cNvPr id="17" name="Rectangle 16"/>
          <p:cNvSpPr/>
          <p:nvPr/>
        </p:nvSpPr>
        <p:spPr>
          <a:xfrm>
            <a:off x="7118526" y="3318026"/>
            <a:ext cx="2025473" cy="148186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5) Screw in the 55mm screws (circled) to fasten the motor in place.</a:t>
            </a:r>
          </a:p>
        </p:txBody>
      </p:sp>
      <p:sp>
        <p:nvSpPr>
          <p:cNvPr id="18" name="Rectangle 17"/>
          <p:cNvSpPr/>
          <p:nvPr/>
        </p:nvSpPr>
        <p:spPr>
          <a:xfrm>
            <a:off x="7118527" y="4956631"/>
            <a:ext cx="2025473" cy="148186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6) Tighten the set-screw on the flexible coupler. Make sure the set screw is contacting the flat of the motor shaft. </a:t>
            </a:r>
          </a:p>
        </p:txBody>
      </p:sp>
      <p:sp>
        <p:nvSpPr>
          <p:cNvPr id="10" name="Slide Number Placeholder 9">
            <a:extLst>
              <a:ext uri="{FF2B5EF4-FFF2-40B4-BE49-F238E27FC236}">
                <a16:creationId xmlns:a16="http://schemas.microsoft.com/office/drawing/2014/main" id="{496F76BB-9177-400C-8273-27B112ACC8F1}"/>
              </a:ext>
            </a:extLst>
          </p:cNvPr>
          <p:cNvSpPr>
            <a:spLocks noGrp="1"/>
          </p:cNvSpPr>
          <p:nvPr>
            <p:ph type="sldNum" sz="quarter" idx="12"/>
          </p:nvPr>
        </p:nvSpPr>
        <p:spPr/>
        <p:txBody>
          <a:bodyPr/>
          <a:lstStyle/>
          <a:p>
            <a:fld id="{E2341E1A-3219-477A-8EDF-0FA7BCE8D9A8}" type="slidenum">
              <a:rPr lang="en-US" smtClean="0"/>
              <a:t>50</a:t>
            </a:fld>
            <a:endParaRPr lang="en-US"/>
          </a:p>
        </p:txBody>
      </p:sp>
      <p:sp>
        <p:nvSpPr>
          <p:cNvPr id="19" name="Oval 18">
            <a:extLst>
              <a:ext uri="{FF2B5EF4-FFF2-40B4-BE49-F238E27FC236}">
                <a16:creationId xmlns:a16="http://schemas.microsoft.com/office/drawing/2014/main" id="{B44A5290-EF93-4739-AC02-144869479AF7}"/>
              </a:ext>
            </a:extLst>
          </p:cNvPr>
          <p:cNvSpPr/>
          <p:nvPr/>
        </p:nvSpPr>
        <p:spPr>
          <a:xfrm>
            <a:off x="5681871" y="5559506"/>
            <a:ext cx="317201" cy="29725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8263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Attach the optics!</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7421" t="31504" r="35462" b="25973"/>
          <a:stretch/>
        </p:blipFill>
        <p:spPr>
          <a:xfrm>
            <a:off x="936444" y="1567397"/>
            <a:ext cx="1325301" cy="1168983"/>
          </a:xfrm>
        </p:spPr>
      </p:pic>
      <p:grpSp>
        <p:nvGrpSpPr>
          <p:cNvPr id="16" name="Group 15"/>
          <p:cNvGrpSpPr/>
          <p:nvPr/>
        </p:nvGrpSpPr>
        <p:grpSpPr>
          <a:xfrm>
            <a:off x="3101509" y="1567138"/>
            <a:ext cx="5772150" cy="4586236"/>
            <a:chOff x="2898514" y="1567138"/>
            <a:chExt cx="4627089" cy="359144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6706" r="10824"/>
            <a:stretch/>
          </p:blipFill>
          <p:spPr>
            <a:xfrm>
              <a:off x="2898514" y="1567138"/>
              <a:ext cx="4627089" cy="3591440"/>
            </a:xfrm>
            <a:prstGeom prst="rect">
              <a:avLst/>
            </a:prstGeom>
          </p:spPr>
        </p:pic>
        <p:sp>
          <p:nvSpPr>
            <p:cNvPr id="6" name="Oval 5"/>
            <p:cNvSpPr/>
            <p:nvPr/>
          </p:nvSpPr>
          <p:spPr>
            <a:xfrm>
              <a:off x="4095879" y="2748472"/>
              <a:ext cx="408214" cy="3981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632453" y="2731260"/>
              <a:ext cx="408214" cy="3981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662957" y="3589836"/>
              <a:ext cx="408214" cy="3981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p:cNvSpPr/>
          <p:nvPr/>
        </p:nvSpPr>
        <p:spPr>
          <a:xfrm>
            <a:off x="628650" y="490306"/>
            <a:ext cx="1756891" cy="307777"/>
          </a:xfrm>
          <a:prstGeom prst="rect">
            <a:avLst/>
          </a:prstGeom>
        </p:spPr>
        <p:txBody>
          <a:bodyPr wrap="none">
            <a:spAutoFit/>
          </a:bodyPr>
          <a:lstStyle/>
          <a:p>
            <a:r>
              <a:rPr lang="en-US" sz="1400" dirty="0">
                <a:latin typeface="+mj-lt"/>
              </a:rPr>
              <a:t>Putting it all together:</a:t>
            </a:r>
          </a:p>
        </p:txBody>
      </p:sp>
      <p:sp>
        <p:nvSpPr>
          <p:cNvPr id="17" name="Rectangle 16"/>
          <p:cNvSpPr/>
          <p:nvPr/>
        </p:nvSpPr>
        <p:spPr>
          <a:xfrm>
            <a:off x="612408" y="2801174"/>
            <a:ext cx="2223515" cy="119140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Using 8mm screws with washers, bolt the optical train to the Y-axis gantry at the points circled.</a:t>
            </a:r>
          </a:p>
        </p:txBody>
      </p:sp>
      <p:grpSp>
        <p:nvGrpSpPr>
          <p:cNvPr id="20" name="Group 19"/>
          <p:cNvGrpSpPr/>
          <p:nvPr/>
        </p:nvGrpSpPr>
        <p:grpSpPr>
          <a:xfrm>
            <a:off x="95563" y="4057376"/>
            <a:ext cx="2866711" cy="2212010"/>
            <a:chOff x="95564" y="4359538"/>
            <a:chExt cx="2546464" cy="1909848"/>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564" y="4359538"/>
              <a:ext cx="2546464" cy="1909848"/>
            </a:xfrm>
            <a:prstGeom prst="rect">
              <a:avLst/>
            </a:prstGeom>
          </p:spPr>
        </p:pic>
        <p:sp>
          <p:nvSpPr>
            <p:cNvPr id="12" name="Oval 11"/>
            <p:cNvSpPr/>
            <p:nvPr/>
          </p:nvSpPr>
          <p:spPr>
            <a:xfrm>
              <a:off x="616503" y="4757738"/>
              <a:ext cx="226005" cy="22317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080549" y="4757737"/>
              <a:ext cx="226005" cy="22317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091578" y="5605462"/>
              <a:ext cx="226005" cy="22317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A557F458-41D4-43B1-A84F-C75F1BDE56D3}"/>
              </a:ext>
            </a:extLst>
          </p:cNvPr>
          <p:cNvSpPr>
            <a:spLocks noGrp="1"/>
          </p:cNvSpPr>
          <p:nvPr>
            <p:ph type="sldNum" sz="quarter" idx="12"/>
          </p:nvPr>
        </p:nvSpPr>
        <p:spPr/>
        <p:txBody>
          <a:bodyPr/>
          <a:lstStyle/>
          <a:p>
            <a:fld id="{E2341E1A-3219-477A-8EDF-0FA7BCE8D9A8}" type="slidenum">
              <a:rPr lang="en-US" smtClean="0"/>
              <a:t>51</a:t>
            </a:fld>
            <a:endParaRPr lang="en-US"/>
          </a:p>
        </p:txBody>
      </p:sp>
    </p:spTree>
    <p:extLst>
      <p:ext uri="{BB962C8B-B14F-4D97-AF65-F5344CB8AC3E}">
        <p14:creationId xmlns:p14="http://schemas.microsoft.com/office/powerpoint/2010/main" val="28442544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the glass stage</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326046" y="2503245"/>
            <a:ext cx="3714566" cy="208944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719593" y="2501885"/>
            <a:ext cx="3708322" cy="208593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108260" y="2501880"/>
            <a:ext cx="3708326" cy="2085933"/>
          </a:xfrm>
          <a:prstGeom prst="rect">
            <a:avLst/>
          </a:prstGeom>
        </p:spPr>
      </p:pic>
      <p:sp>
        <p:nvSpPr>
          <p:cNvPr id="7" name="Rectangle 6"/>
          <p:cNvSpPr/>
          <p:nvPr/>
        </p:nvSpPr>
        <p:spPr>
          <a:xfrm>
            <a:off x="1071706" y="5399010"/>
            <a:ext cx="4688086" cy="77587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Turn the flexible coupler to move the z-axis gantry. Move the z-axis gantry until in between the objective and the condenser lens (middle panel).</a:t>
            </a:r>
          </a:p>
        </p:txBody>
      </p:sp>
      <p:sp>
        <p:nvSpPr>
          <p:cNvPr id="8" name="Rectangle 7"/>
          <p:cNvSpPr/>
          <p:nvPr/>
        </p:nvSpPr>
        <p:spPr>
          <a:xfrm>
            <a:off x="5919456" y="5399009"/>
            <a:ext cx="2245598" cy="117391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2) Put in the 5” square glass plate. If it’s loose, loosen the screws on the z-axis gantry, tighten the clamp, and re-tighten the screws. </a:t>
            </a:r>
          </a:p>
        </p:txBody>
      </p:sp>
      <p:sp>
        <p:nvSpPr>
          <p:cNvPr id="9" name="Rectangle 8"/>
          <p:cNvSpPr/>
          <p:nvPr/>
        </p:nvSpPr>
        <p:spPr>
          <a:xfrm>
            <a:off x="628650" y="490306"/>
            <a:ext cx="1756891" cy="307777"/>
          </a:xfrm>
          <a:prstGeom prst="rect">
            <a:avLst/>
          </a:prstGeom>
        </p:spPr>
        <p:txBody>
          <a:bodyPr wrap="none">
            <a:spAutoFit/>
          </a:bodyPr>
          <a:lstStyle/>
          <a:p>
            <a:r>
              <a:rPr lang="en-US" sz="1400" dirty="0">
                <a:latin typeface="+mj-lt"/>
              </a:rPr>
              <a:t>Putting it all together:</a:t>
            </a:r>
          </a:p>
        </p:txBody>
      </p:sp>
      <p:sp>
        <p:nvSpPr>
          <p:cNvPr id="3" name="Slide Number Placeholder 2">
            <a:extLst>
              <a:ext uri="{FF2B5EF4-FFF2-40B4-BE49-F238E27FC236}">
                <a16:creationId xmlns:a16="http://schemas.microsoft.com/office/drawing/2014/main" id="{8A991504-D526-4535-82E6-F093EC7B4F89}"/>
              </a:ext>
            </a:extLst>
          </p:cNvPr>
          <p:cNvSpPr>
            <a:spLocks noGrp="1"/>
          </p:cNvSpPr>
          <p:nvPr>
            <p:ph type="sldNum" sz="quarter" idx="12"/>
          </p:nvPr>
        </p:nvSpPr>
        <p:spPr/>
        <p:txBody>
          <a:bodyPr/>
          <a:lstStyle/>
          <a:p>
            <a:fld id="{E2341E1A-3219-477A-8EDF-0FA7BCE8D9A8}" type="slidenum">
              <a:rPr lang="en-US" smtClean="0"/>
              <a:t>52</a:t>
            </a:fld>
            <a:endParaRPr lang="en-US"/>
          </a:p>
        </p:txBody>
      </p:sp>
    </p:spTree>
    <p:extLst>
      <p:ext uri="{BB962C8B-B14F-4D97-AF65-F5344CB8AC3E}">
        <p14:creationId xmlns:p14="http://schemas.microsoft.com/office/powerpoint/2010/main" val="3957455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35354"/>
            <a:ext cx="7886700" cy="948411"/>
          </a:xfrm>
        </p:spPr>
        <p:txBody>
          <a:bodyPr>
            <a:normAutofit/>
          </a:bodyPr>
          <a:lstStyle/>
          <a:p>
            <a:r>
              <a:rPr lang="en-US" sz="4000" dirty="0"/>
              <a:t>Fasten the circuit board to the z-axis</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5815" t="10926" r="34008" b="11940"/>
          <a:stretch/>
        </p:blipFill>
        <p:spPr>
          <a:xfrm>
            <a:off x="710004" y="1979407"/>
            <a:ext cx="1661022" cy="2388198"/>
          </a:xfr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7176" t="11360" r="32706" b="8536"/>
          <a:stretch/>
        </p:blipFill>
        <p:spPr>
          <a:xfrm>
            <a:off x="2403329" y="1979406"/>
            <a:ext cx="1596289" cy="238819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3300788" y="2809786"/>
            <a:ext cx="3796022" cy="2135263"/>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5468354" y="2809786"/>
            <a:ext cx="3796021" cy="2135261"/>
          </a:xfrm>
          <a:prstGeom prst="rect">
            <a:avLst/>
          </a:prstGeom>
        </p:spPr>
      </p:pic>
      <p:sp>
        <p:nvSpPr>
          <p:cNvPr id="8" name="Rectangle 7"/>
          <p:cNvSpPr/>
          <p:nvPr/>
        </p:nvSpPr>
        <p:spPr>
          <a:xfrm>
            <a:off x="628650" y="490306"/>
            <a:ext cx="1756891" cy="307777"/>
          </a:xfrm>
          <a:prstGeom prst="rect">
            <a:avLst/>
          </a:prstGeom>
        </p:spPr>
        <p:txBody>
          <a:bodyPr wrap="none">
            <a:spAutoFit/>
          </a:bodyPr>
          <a:lstStyle/>
          <a:p>
            <a:r>
              <a:rPr lang="en-US" sz="1400" dirty="0">
                <a:latin typeface="+mj-lt"/>
              </a:rPr>
              <a:t>Putting it all together:</a:t>
            </a:r>
          </a:p>
        </p:txBody>
      </p:sp>
      <p:sp>
        <p:nvSpPr>
          <p:cNvPr id="9" name="Rectangle 8"/>
          <p:cNvSpPr/>
          <p:nvPr/>
        </p:nvSpPr>
        <p:spPr>
          <a:xfrm>
            <a:off x="628650" y="4367604"/>
            <a:ext cx="3370968" cy="109728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1) Cover the back side of the circuit with electrical tape to avoid shorts when bolting it to the z-axis. </a:t>
            </a:r>
          </a:p>
        </p:txBody>
      </p:sp>
      <p:sp>
        <p:nvSpPr>
          <p:cNvPr id="10" name="Rectangle 9"/>
          <p:cNvSpPr/>
          <p:nvPr/>
        </p:nvSpPr>
        <p:spPr>
          <a:xfrm>
            <a:off x="4131167" y="5606527"/>
            <a:ext cx="4302828" cy="109728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rPr>
              <a:t>2) Cover a section of the z-axis with tape (to further prevent shorts). Using the tee nuts, bolt the board to the C-beam as shown.</a:t>
            </a:r>
          </a:p>
        </p:txBody>
      </p:sp>
      <p:sp>
        <p:nvSpPr>
          <p:cNvPr id="3" name="Slide Number Placeholder 2">
            <a:extLst>
              <a:ext uri="{FF2B5EF4-FFF2-40B4-BE49-F238E27FC236}">
                <a16:creationId xmlns:a16="http://schemas.microsoft.com/office/drawing/2014/main" id="{3924F59D-3370-4042-A16B-3EC39AD49C64}"/>
              </a:ext>
            </a:extLst>
          </p:cNvPr>
          <p:cNvSpPr>
            <a:spLocks noGrp="1"/>
          </p:cNvSpPr>
          <p:nvPr>
            <p:ph type="sldNum" sz="quarter" idx="12"/>
          </p:nvPr>
        </p:nvSpPr>
        <p:spPr/>
        <p:txBody>
          <a:bodyPr/>
          <a:lstStyle/>
          <a:p>
            <a:fld id="{E2341E1A-3219-477A-8EDF-0FA7BCE8D9A8}" type="slidenum">
              <a:rPr lang="en-US" smtClean="0"/>
              <a:t>53</a:t>
            </a:fld>
            <a:endParaRPr lang="en-US"/>
          </a:p>
        </p:txBody>
      </p:sp>
    </p:spTree>
    <p:extLst>
      <p:ext uri="{BB962C8B-B14F-4D97-AF65-F5344CB8AC3E}">
        <p14:creationId xmlns:p14="http://schemas.microsoft.com/office/powerpoint/2010/main" val="24712805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Wiring everything up</a:t>
            </a:r>
          </a:p>
        </p:txBody>
      </p:sp>
      <p:sp>
        <p:nvSpPr>
          <p:cNvPr id="3" name="Content Placeholder 2"/>
          <p:cNvSpPr>
            <a:spLocks noGrp="1"/>
          </p:cNvSpPr>
          <p:nvPr>
            <p:ph idx="1"/>
          </p:nvPr>
        </p:nvSpPr>
        <p:spPr/>
        <p:txBody>
          <a:bodyPr/>
          <a:lstStyle/>
          <a:p>
            <a:r>
              <a:rPr lang="en-US" sz="2000" dirty="0"/>
              <a:t>Camera connects to computer with usb3 cable (</a:t>
            </a:r>
            <a:r>
              <a:rPr lang="en-US" sz="2000" dirty="0" err="1"/>
              <a:t>Digikey</a:t>
            </a:r>
            <a:r>
              <a:rPr lang="en-US" sz="2000" dirty="0"/>
              <a:t> </a:t>
            </a:r>
            <a:r>
              <a:rPr lang="en-US" sz="1800" u="sng" dirty="0">
                <a:hlinkClick r:id="rId2"/>
              </a:rPr>
              <a:t>Q549-ND</a:t>
            </a:r>
            <a:r>
              <a:rPr lang="en-US" sz="2000" dirty="0"/>
              <a:t>)</a:t>
            </a:r>
          </a:p>
          <a:p>
            <a:r>
              <a:rPr lang="en-US" sz="2000" dirty="0"/>
              <a:t>Laser connects to PCB with 2.5mm audio cable </a:t>
            </a:r>
            <a:br>
              <a:rPr lang="en-US" sz="2000" dirty="0"/>
            </a:br>
            <a:r>
              <a:rPr lang="en-US" sz="2000" dirty="0"/>
              <a:t>(</a:t>
            </a:r>
            <a:r>
              <a:rPr lang="en-US" sz="2000" dirty="0" err="1"/>
              <a:t>Digikey</a:t>
            </a:r>
            <a:r>
              <a:rPr lang="en-US" sz="2000" dirty="0"/>
              <a:t> part </a:t>
            </a:r>
            <a:r>
              <a:rPr lang="en-US" sz="1800" u="sng" dirty="0">
                <a:hlinkClick r:id="rId3"/>
              </a:rPr>
              <a:t>CP-254S-M/M-ND</a:t>
            </a:r>
            <a:r>
              <a:rPr lang="en-US" sz="2000" dirty="0"/>
              <a:t>) (why, </a:t>
            </a:r>
            <a:r>
              <a:rPr lang="en-US" sz="2000" dirty="0" err="1"/>
              <a:t>thorlabs</a:t>
            </a:r>
            <a:r>
              <a:rPr lang="en-US" sz="2000" dirty="0"/>
              <a:t>??? why?)</a:t>
            </a:r>
          </a:p>
          <a:p>
            <a:r>
              <a:rPr lang="en-US" sz="2000" dirty="0"/>
              <a:t>LED connects to PCB via 2-connector cable (</a:t>
            </a:r>
            <a:r>
              <a:rPr lang="en-US" sz="2000" dirty="0" err="1"/>
              <a:t>Digikey</a:t>
            </a:r>
            <a:r>
              <a:rPr lang="en-US" sz="2000" dirty="0"/>
              <a:t> part </a:t>
            </a:r>
            <a:r>
              <a:rPr lang="en-US" sz="1800" u="sng" dirty="0">
                <a:hlinkClick r:id="rId4"/>
              </a:rPr>
              <a:t>1175-1261-ND</a:t>
            </a:r>
            <a:r>
              <a:rPr lang="en-US" sz="2000" dirty="0"/>
              <a:t>)</a:t>
            </a:r>
          </a:p>
          <a:p>
            <a:r>
              <a:rPr lang="en-US" sz="2000" dirty="0"/>
              <a:t>PCB is powered via 12V 5A brick (</a:t>
            </a:r>
            <a:r>
              <a:rPr lang="en-US" sz="2000" dirty="0" err="1"/>
              <a:t>Digikey</a:t>
            </a:r>
            <a:r>
              <a:rPr lang="en-US" sz="2000" dirty="0"/>
              <a:t> </a:t>
            </a:r>
            <a:r>
              <a:rPr lang="en-US" sz="1800" u="sng" dirty="0">
                <a:hlinkClick r:id="rId5"/>
              </a:rPr>
              <a:t>96PSA-A60W12V1-1-ND</a:t>
            </a:r>
            <a:r>
              <a:rPr lang="en-US" sz="1800" u="sng" dirty="0"/>
              <a:t>)</a:t>
            </a:r>
            <a:r>
              <a:rPr lang="en-US" sz="1800" dirty="0"/>
              <a:t> </a:t>
            </a:r>
            <a:endParaRPr lang="en-US" sz="2000" dirty="0"/>
          </a:p>
          <a:p>
            <a:r>
              <a:rPr lang="en-US" sz="2000" dirty="0"/>
              <a:t>Teensy on PCB is connected to computer via micro USB cable (</a:t>
            </a:r>
            <a:r>
              <a:rPr lang="en-US" sz="2000" dirty="0" err="1"/>
              <a:t>Digikey</a:t>
            </a:r>
            <a:r>
              <a:rPr lang="en-US" sz="2000" dirty="0"/>
              <a:t> </a:t>
            </a:r>
            <a:r>
              <a:rPr lang="en-US" sz="1800" u="sng" dirty="0">
                <a:hlinkClick r:id="rId6"/>
              </a:rPr>
              <a:t>Q853-ND</a:t>
            </a:r>
            <a:r>
              <a:rPr lang="en-US" sz="2000" dirty="0"/>
              <a:t>). </a:t>
            </a:r>
          </a:p>
          <a:p>
            <a:r>
              <a:rPr lang="en-US" sz="2000" dirty="0"/>
              <a:t>Motors connect to PCB via handmade connector.</a:t>
            </a:r>
          </a:p>
          <a:p>
            <a:endParaRPr lang="en-US" dirty="0"/>
          </a:p>
          <a:p>
            <a:endParaRPr lang="en-US" dirty="0"/>
          </a:p>
        </p:txBody>
      </p:sp>
      <p:sp>
        <p:nvSpPr>
          <p:cNvPr id="4" name="Slide Number Placeholder 3">
            <a:extLst>
              <a:ext uri="{FF2B5EF4-FFF2-40B4-BE49-F238E27FC236}">
                <a16:creationId xmlns:a16="http://schemas.microsoft.com/office/drawing/2014/main" id="{C95E048D-E2C6-4A98-9270-BE33F6A0B2A4}"/>
              </a:ext>
            </a:extLst>
          </p:cNvPr>
          <p:cNvSpPr>
            <a:spLocks noGrp="1"/>
          </p:cNvSpPr>
          <p:nvPr>
            <p:ph type="sldNum" sz="quarter" idx="12"/>
          </p:nvPr>
        </p:nvSpPr>
        <p:spPr/>
        <p:txBody>
          <a:bodyPr/>
          <a:lstStyle/>
          <a:p>
            <a:fld id="{E2341E1A-3219-477A-8EDF-0FA7BCE8D9A8}" type="slidenum">
              <a:rPr lang="en-US" smtClean="0"/>
              <a:t>54</a:t>
            </a:fld>
            <a:endParaRPr lang="en-US"/>
          </a:p>
        </p:txBody>
      </p:sp>
      <p:sp>
        <p:nvSpPr>
          <p:cNvPr id="5" name="Rectangle 4">
            <a:extLst>
              <a:ext uri="{FF2B5EF4-FFF2-40B4-BE49-F238E27FC236}">
                <a16:creationId xmlns:a16="http://schemas.microsoft.com/office/drawing/2014/main" id="{8B7040B0-4F46-43C5-A2B5-BE338E9D6295}"/>
              </a:ext>
            </a:extLst>
          </p:cNvPr>
          <p:cNvSpPr/>
          <p:nvPr/>
        </p:nvSpPr>
        <p:spPr>
          <a:xfrm>
            <a:off x="628650" y="490306"/>
            <a:ext cx="1756891" cy="307777"/>
          </a:xfrm>
          <a:prstGeom prst="rect">
            <a:avLst/>
          </a:prstGeom>
        </p:spPr>
        <p:txBody>
          <a:bodyPr wrap="none">
            <a:spAutoFit/>
          </a:bodyPr>
          <a:lstStyle/>
          <a:p>
            <a:r>
              <a:rPr lang="en-US" sz="1400" dirty="0">
                <a:latin typeface="+mj-lt"/>
              </a:rPr>
              <a:t>Putting it all together:</a:t>
            </a:r>
          </a:p>
        </p:txBody>
      </p:sp>
    </p:spTree>
    <p:extLst>
      <p:ext uri="{BB962C8B-B14F-4D97-AF65-F5344CB8AC3E}">
        <p14:creationId xmlns:p14="http://schemas.microsoft.com/office/powerpoint/2010/main" val="36438132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Wiring everything up</a:t>
            </a:r>
          </a:p>
        </p:txBody>
      </p:sp>
      <p:sp>
        <p:nvSpPr>
          <p:cNvPr id="3" name="Content Placeholder 2"/>
          <p:cNvSpPr>
            <a:spLocks noGrp="1"/>
          </p:cNvSpPr>
          <p:nvPr>
            <p:ph idx="1"/>
          </p:nvPr>
        </p:nvSpPr>
        <p:spPr>
          <a:xfrm>
            <a:off x="628650" y="1825625"/>
            <a:ext cx="4106290" cy="4351338"/>
          </a:xfrm>
        </p:spPr>
        <p:txBody>
          <a:bodyPr/>
          <a:lstStyle/>
          <a:p>
            <a:pPr marL="0" indent="0">
              <a:buNone/>
            </a:pPr>
            <a:r>
              <a:rPr lang="en-US" sz="1600" dirty="0"/>
              <a:t>Motor wires should go </a:t>
            </a:r>
          </a:p>
          <a:p>
            <a:pPr marL="0" indent="0">
              <a:buNone/>
            </a:pPr>
            <a:r>
              <a:rPr lang="en-US" sz="1600" dirty="0"/>
              <a:t>	black, </a:t>
            </a:r>
            <a:r>
              <a:rPr lang="en-US" sz="1600" dirty="0">
                <a:solidFill>
                  <a:schemeClr val="accent6">
                    <a:lumMod val="50000"/>
                  </a:schemeClr>
                </a:solidFill>
              </a:rPr>
              <a:t>green</a:t>
            </a:r>
            <a:r>
              <a:rPr lang="en-US" sz="1600" dirty="0"/>
              <a:t>, </a:t>
            </a:r>
            <a:r>
              <a:rPr lang="en-US" sz="1600" dirty="0">
                <a:solidFill>
                  <a:srgbClr val="FF0000"/>
                </a:solidFill>
              </a:rPr>
              <a:t>red</a:t>
            </a:r>
            <a:r>
              <a:rPr lang="en-US" sz="1600" dirty="0"/>
              <a:t>, </a:t>
            </a:r>
            <a:r>
              <a:rPr lang="en-US" sz="1600" dirty="0">
                <a:solidFill>
                  <a:schemeClr val="accent1">
                    <a:lumMod val="75000"/>
                  </a:schemeClr>
                </a:solidFill>
              </a:rPr>
              <a:t>blue</a:t>
            </a:r>
            <a:r>
              <a:rPr lang="en-US" sz="1600" dirty="0"/>
              <a:t> </a:t>
            </a:r>
          </a:p>
          <a:p>
            <a:pPr marL="0" indent="0">
              <a:buNone/>
            </a:pPr>
            <a:r>
              <a:rPr lang="en-US" sz="1600" dirty="0"/>
              <a:t>from left to right when connected to the PCB. (we will not use the yellow or white wires).</a:t>
            </a:r>
          </a:p>
          <a:p>
            <a:endParaRPr lang="en-US" dirty="0"/>
          </a:p>
          <a:p>
            <a:endParaRPr lang="en-US" dirty="0"/>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357" t="14234" r="10238"/>
          <a:stretch/>
        </p:blipFill>
        <p:spPr>
          <a:xfrm rot="5400000">
            <a:off x="4718808" y="2742840"/>
            <a:ext cx="3984547" cy="2150117"/>
          </a:xfrm>
          <a:prstGeom prst="rect">
            <a:avLst/>
          </a:prstGeom>
        </p:spPr>
      </p:pic>
      <p:sp>
        <p:nvSpPr>
          <p:cNvPr id="9" name="TextBox 8"/>
          <p:cNvSpPr txBox="1"/>
          <p:nvPr/>
        </p:nvSpPr>
        <p:spPr>
          <a:xfrm>
            <a:off x="5334422" y="1557759"/>
            <a:ext cx="1376659" cy="307777"/>
          </a:xfrm>
          <a:prstGeom prst="rect">
            <a:avLst/>
          </a:prstGeom>
          <a:noFill/>
        </p:spPr>
        <p:txBody>
          <a:bodyPr wrap="none" rtlCol="0">
            <a:spAutoFit/>
          </a:bodyPr>
          <a:lstStyle/>
          <a:p>
            <a:r>
              <a:rPr lang="en-US" sz="1400" dirty="0"/>
              <a:t>To power supply</a:t>
            </a:r>
          </a:p>
        </p:txBody>
      </p:sp>
      <p:sp>
        <p:nvSpPr>
          <p:cNvPr id="10" name="TextBox 9"/>
          <p:cNvSpPr txBox="1"/>
          <p:nvPr/>
        </p:nvSpPr>
        <p:spPr>
          <a:xfrm>
            <a:off x="7693423" y="3510121"/>
            <a:ext cx="1271374" cy="307777"/>
          </a:xfrm>
          <a:prstGeom prst="rect">
            <a:avLst/>
          </a:prstGeom>
          <a:noFill/>
        </p:spPr>
        <p:txBody>
          <a:bodyPr wrap="none" rtlCol="0">
            <a:spAutoFit/>
          </a:bodyPr>
          <a:lstStyle/>
          <a:p>
            <a:r>
              <a:rPr lang="en-US" sz="1400" dirty="0"/>
              <a:t>To z axis motor</a:t>
            </a:r>
          </a:p>
        </p:txBody>
      </p:sp>
      <p:sp>
        <p:nvSpPr>
          <p:cNvPr id="11" name="Rectangle 10"/>
          <p:cNvSpPr/>
          <p:nvPr/>
        </p:nvSpPr>
        <p:spPr>
          <a:xfrm>
            <a:off x="7751952" y="5163883"/>
            <a:ext cx="1279389" cy="307777"/>
          </a:xfrm>
          <a:prstGeom prst="rect">
            <a:avLst/>
          </a:prstGeom>
        </p:spPr>
        <p:txBody>
          <a:bodyPr wrap="none">
            <a:spAutoFit/>
          </a:bodyPr>
          <a:lstStyle/>
          <a:p>
            <a:r>
              <a:rPr lang="en-US" sz="1400" dirty="0"/>
              <a:t>To x axis motor</a:t>
            </a:r>
          </a:p>
        </p:txBody>
      </p:sp>
      <p:sp>
        <p:nvSpPr>
          <p:cNvPr id="12" name="Rectangle 11"/>
          <p:cNvSpPr/>
          <p:nvPr/>
        </p:nvSpPr>
        <p:spPr>
          <a:xfrm>
            <a:off x="7786140" y="4234445"/>
            <a:ext cx="1376531" cy="738664"/>
          </a:xfrm>
          <a:prstGeom prst="rect">
            <a:avLst/>
          </a:prstGeom>
        </p:spPr>
        <p:txBody>
          <a:bodyPr wrap="none">
            <a:spAutoFit/>
          </a:bodyPr>
          <a:lstStyle/>
          <a:p>
            <a:r>
              <a:rPr lang="en-US" sz="1400" dirty="0"/>
              <a:t>To y axis motor </a:t>
            </a:r>
          </a:p>
          <a:p>
            <a:r>
              <a:rPr lang="en-US" sz="1400" dirty="0"/>
              <a:t>(via homemade </a:t>
            </a:r>
          </a:p>
          <a:p>
            <a:r>
              <a:rPr lang="en-US" sz="1400" dirty="0"/>
              <a:t>extension cable)</a:t>
            </a:r>
          </a:p>
        </p:txBody>
      </p:sp>
      <p:sp>
        <p:nvSpPr>
          <p:cNvPr id="13" name="TextBox 12"/>
          <p:cNvSpPr txBox="1"/>
          <p:nvPr/>
        </p:nvSpPr>
        <p:spPr>
          <a:xfrm>
            <a:off x="4780413" y="2904280"/>
            <a:ext cx="915764" cy="738664"/>
          </a:xfrm>
          <a:prstGeom prst="rect">
            <a:avLst/>
          </a:prstGeom>
          <a:noFill/>
        </p:spPr>
        <p:txBody>
          <a:bodyPr wrap="none" rtlCol="0">
            <a:spAutoFit/>
          </a:bodyPr>
          <a:lstStyle/>
          <a:p>
            <a:r>
              <a:rPr lang="en-US" sz="1400" dirty="0"/>
              <a:t>To laser </a:t>
            </a:r>
          </a:p>
          <a:p>
            <a:r>
              <a:rPr lang="en-US" sz="1400" dirty="0"/>
              <a:t>(cable not</a:t>
            </a:r>
          </a:p>
          <a:p>
            <a:r>
              <a:rPr lang="en-US" sz="1400" dirty="0"/>
              <a:t> shown)</a:t>
            </a:r>
          </a:p>
        </p:txBody>
      </p:sp>
      <p:sp>
        <p:nvSpPr>
          <p:cNvPr id="14" name="TextBox 13"/>
          <p:cNvSpPr txBox="1"/>
          <p:nvPr/>
        </p:nvSpPr>
        <p:spPr>
          <a:xfrm>
            <a:off x="5545077" y="5840907"/>
            <a:ext cx="1103059" cy="307777"/>
          </a:xfrm>
          <a:prstGeom prst="rect">
            <a:avLst/>
          </a:prstGeom>
          <a:noFill/>
        </p:spPr>
        <p:txBody>
          <a:bodyPr wrap="none" rtlCol="0">
            <a:spAutoFit/>
          </a:bodyPr>
          <a:lstStyle/>
          <a:p>
            <a:r>
              <a:rPr lang="en-US" sz="1400" dirty="0"/>
              <a:t>To computer</a:t>
            </a:r>
          </a:p>
        </p:txBody>
      </p:sp>
      <p:sp>
        <p:nvSpPr>
          <p:cNvPr id="15" name="TextBox 14"/>
          <p:cNvSpPr txBox="1"/>
          <p:nvPr/>
        </p:nvSpPr>
        <p:spPr>
          <a:xfrm>
            <a:off x="4924919" y="4157921"/>
            <a:ext cx="665631" cy="307777"/>
          </a:xfrm>
          <a:prstGeom prst="rect">
            <a:avLst/>
          </a:prstGeom>
          <a:noFill/>
        </p:spPr>
        <p:txBody>
          <a:bodyPr wrap="none" rtlCol="0">
            <a:spAutoFit/>
          </a:bodyPr>
          <a:lstStyle/>
          <a:p>
            <a:r>
              <a:rPr lang="en-US" sz="1400" dirty="0"/>
              <a:t>To LED</a:t>
            </a:r>
          </a:p>
        </p:txBody>
      </p:sp>
      <p:cxnSp>
        <p:nvCxnSpPr>
          <p:cNvPr id="17" name="Straight Arrow Connector 16"/>
          <p:cNvCxnSpPr/>
          <p:nvPr/>
        </p:nvCxnSpPr>
        <p:spPr>
          <a:xfrm flipV="1">
            <a:off x="5545077" y="3273612"/>
            <a:ext cx="262287" cy="1553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36F67AAF-81F0-4AFB-BD2C-82D23EE720DB}"/>
              </a:ext>
            </a:extLst>
          </p:cNvPr>
          <p:cNvSpPr>
            <a:spLocks noGrp="1"/>
          </p:cNvSpPr>
          <p:nvPr>
            <p:ph type="sldNum" sz="quarter" idx="12"/>
          </p:nvPr>
        </p:nvSpPr>
        <p:spPr/>
        <p:txBody>
          <a:bodyPr/>
          <a:lstStyle/>
          <a:p>
            <a:fld id="{E2341E1A-3219-477A-8EDF-0FA7BCE8D9A8}" type="slidenum">
              <a:rPr lang="en-US" smtClean="0"/>
              <a:t>55</a:t>
            </a:fld>
            <a:endParaRPr lang="en-US"/>
          </a:p>
        </p:txBody>
      </p:sp>
      <p:sp>
        <p:nvSpPr>
          <p:cNvPr id="16" name="Rectangle 15">
            <a:extLst>
              <a:ext uri="{FF2B5EF4-FFF2-40B4-BE49-F238E27FC236}">
                <a16:creationId xmlns:a16="http://schemas.microsoft.com/office/drawing/2014/main" id="{9F039F13-5870-4F90-B451-A5FF4CAC393D}"/>
              </a:ext>
            </a:extLst>
          </p:cNvPr>
          <p:cNvSpPr/>
          <p:nvPr/>
        </p:nvSpPr>
        <p:spPr>
          <a:xfrm>
            <a:off x="628650" y="490306"/>
            <a:ext cx="1756891" cy="307777"/>
          </a:xfrm>
          <a:prstGeom prst="rect">
            <a:avLst/>
          </a:prstGeom>
        </p:spPr>
        <p:txBody>
          <a:bodyPr wrap="none">
            <a:spAutoFit/>
          </a:bodyPr>
          <a:lstStyle/>
          <a:p>
            <a:r>
              <a:rPr lang="en-US" sz="1400" dirty="0">
                <a:latin typeface="+mj-lt"/>
              </a:rPr>
              <a:t>Putting it all together:</a:t>
            </a:r>
          </a:p>
        </p:txBody>
      </p:sp>
    </p:spTree>
    <p:extLst>
      <p:ext uri="{BB962C8B-B14F-4D97-AF65-F5344CB8AC3E}">
        <p14:creationId xmlns:p14="http://schemas.microsoft.com/office/powerpoint/2010/main" val="20410822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Attaching connectors to wires/cables</a:t>
            </a:r>
          </a:p>
        </p:txBody>
      </p:sp>
      <p:sp>
        <p:nvSpPr>
          <p:cNvPr id="3" name="Content Placeholder 2"/>
          <p:cNvSpPr>
            <a:spLocks noGrp="1"/>
          </p:cNvSpPr>
          <p:nvPr>
            <p:ph idx="1"/>
          </p:nvPr>
        </p:nvSpPr>
        <p:spPr/>
        <p:txBody>
          <a:bodyPr/>
          <a:lstStyle/>
          <a:p>
            <a:pPr marL="0" indent="0">
              <a:buNone/>
            </a:pPr>
            <a:r>
              <a:rPr lang="en-US" sz="2000" dirty="0"/>
              <a:t>Need to</a:t>
            </a:r>
          </a:p>
          <a:p>
            <a:pPr marL="457200" indent="-457200">
              <a:buAutoNum type="arabicParenR"/>
            </a:pPr>
            <a:r>
              <a:rPr lang="en-US" sz="2000" dirty="0"/>
              <a:t>Add connectors to each bundle of 4 wires from the motors</a:t>
            </a:r>
          </a:p>
          <a:p>
            <a:pPr marL="457200" indent="-457200">
              <a:buAutoNum type="arabicParenR"/>
            </a:pPr>
            <a:r>
              <a:rPr lang="en-US" sz="2000" dirty="0"/>
              <a:t>Make a 4-conductor extension cable</a:t>
            </a:r>
          </a:p>
          <a:p>
            <a:pPr marL="342900" indent="-342900">
              <a:buAutoNum type="arabicParenR"/>
            </a:pPr>
            <a:endParaRPr lang="en-US" sz="1800" dirty="0"/>
          </a:p>
          <a:p>
            <a:pPr marL="457200" lvl="1" indent="0">
              <a:buNone/>
            </a:pPr>
            <a:endParaRPr lang="en-US" sz="1800" dirty="0"/>
          </a:p>
          <a:p>
            <a:pPr marL="0" indent="0">
              <a:buNone/>
            </a:pPr>
            <a:endParaRPr lang="en-US" sz="2200" dirty="0"/>
          </a:p>
          <a:p>
            <a:pPr marL="0" indent="0">
              <a:buNone/>
            </a:pPr>
            <a:r>
              <a:rPr lang="en-US" sz="2200" dirty="0"/>
              <a:t>Basic steps</a:t>
            </a:r>
          </a:p>
          <a:p>
            <a:pPr marL="457200" indent="-457200">
              <a:buAutoNum type="arabicParenR"/>
            </a:pPr>
            <a:r>
              <a:rPr lang="en-US" sz="2000" dirty="0"/>
              <a:t>Expose a section of wire	</a:t>
            </a:r>
          </a:p>
          <a:p>
            <a:pPr marL="514350" indent="-514350">
              <a:buAutoNum type="arabicParenR"/>
            </a:pPr>
            <a:r>
              <a:rPr lang="en-US" sz="2000" dirty="0"/>
              <a:t>Crimp on crimps</a:t>
            </a:r>
          </a:p>
          <a:p>
            <a:pPr marL="514350" indent="-514350">
              <a:buAutoNum type="arabicParenR"/>
            </a:pPr>
            <a:r>
              <a:rPr lang="en-US" sz="2000" dirty="0"/>
              <a:t>Slide the crimp connector into the socket</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38214" t="36508" r="31072" b="29841"/>
          <a:stretch/>
        </p:blipFill>
        <p:spPr>
          <a:xfrm>
            <a:off x="5323113" y="3135880"/>
            <a:ext cx="2808515" cy="1730828"/>
          </a:xfrm>
          <a:prstGeom prst="rect">
            <a:avLst/>
          </a:prstGeom>
        </p:spPr>
      </p:pic>
      <p:sp>
        <p:nvSpPr>
          <p:cNvPr id="5" name="Slide Number Placeholder 4">
            <a:extLst>
              <a:ext uri="{FF2B5EF4-FFF2-40B4-BE49-F238E27FC236}">
                <a16:creationId xmlns:a16="http://schemas.microsoft.com/office/drawing/2014/main" id="{9E7A45AC-6DF2-4AAF-911E-AA0AFF724A27}"/>
              </a:ext>
            </a:extLst>
          </p:cNvPr>
          <p:cNvSpPr>
            <a:spLocks noGrp="1"/>
          </p:cNvSpPr>
          <p:nvPr>
            <p:ph type="sldNum" sz="quarter" idx="12"/>
          </p:nvPr>
        </p:nvSpPr>
        <p:spPr/>
        <p:txBody>
          <a:bodyPr/>
          <a:lstStyle/>
          <a:p>
            <a:fld id="{E2341E1A-3219-477A-8EDF-0FA7BCE8D9A8}" type="slidenum">
              <a:rPr lang="en-US" smtClean="0"/>
              <a:t>56</a:t>
            </a:fld>
            <a:endParaRPr lang="en-US"/>
          </a:p>
        </p:txBody>
      </p:sp>
    </p:spTree>
    <p:extLst>
      <p:ext uri="{BB962C8B-B14F-4D97-AF65-F5344CB8AC3E}">
        <p14:creationId xmlns:p14="http://schemas.microsoft.com/office/powerpoint/2010/main" val="37602899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675731"/>
            <a:ext cx="7886700" cy="1325563"/>
          </a:xfrm>
        </p:spPr>
        <p:txBody>
          <a:bodyPr>
            <a:normAutofit fontScale="90000"/>
          </a:bodyPr>
          <a:lstStyle/>
          <a:p>
            <a:pPr algn="ctr"/>
            <a:r>
              <a:rPr lang="en-US" dirty="0"/>
              <a:t>You put it all together. Go you! </a:t>
            </a:r>
            <a:br>
              <a:rPr lang="en-US" dirty="0"/>
            </a:br>
            <a:br>
              <a:rPr lang="en-US" dirty="0"/>
            </a:br>
            <a:r>
              <a:rPr lang="en-US" dirty="0"/>
              <a:t>Now, let’s test it out. </a:t>
            </a:r>
            <a:br>
              <a:rPr lang="en-US" dirty="0"/>
            </a:br>
            <a:endParaRPr lang="en-US" dirty="0"/>
          </a:p>
        </p:txBody>
      </p:sp>
      <p:sp>
        <p:nvSpPr>
          <p:cNvPr id="3" name="Slide Number Placeholder 2">
            <a:extLst>
              <a:ext uri="{FF2B5EF4-FFF2-40B4-BE49-F238E27FC236}">
                <a16:creationId xmlns:a16="http://schemas.microsoft.com/office/drawing/2014/main" id="{3F9113C9-287C-4E2C-97C1-BAB9C681AB18}"/>
              </a:ext>
            </a:extLst>
          </p:cNvPr>
          <p:cNvSpPr>
            <a:spLocks noGrp="1"/>
          </p:cNvSpPr>
          <p:nvPr>
            <p:ph type="sldNum" sz="quarter" idx="12"/>
          </p:nvPr>
        </p:nvSpPr>
        <p:spPr/>
        <p:txBody>
          <a:bodyPr/>
          <a:lstStyle/>
          <a:p>
            <a:fld id="{E2341E1A-3219-477A-8EDF-0FA7BCE8D9A8}" type="slidenum">
              <a:rPr lang="en-US" smtClean="0"/>
              <a:t>57</a:t>
            </a:fld>
            <a:endParaRPr lang="en-US"/>
          </a:p>
        </p:txBody>
      </p:sp>
    </p:spTree>
    <p:extLst>
      <p:ext uri="{BB962C8B-B14F-4D97-AF65-F5344CB8AC3E}">
        <p14:creationId xmlns:p14="http://schemas.microsoft.com/office/powerpoint/2010/main" val="9415989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B7E1A-BE98-4C0A-A211-343F6B768EDB}"/>
              </a:ext>
            </a:extLst>
          </p:cNvPr>
          <p:cNvSpPr>
            <a:spLocks noGrp="1"/>
          </p:cNvSpPr>
          <p:nvPr>
            <p:ph type="title"/>
          </p:nvPr>
        </p:nvSpPr>
        <p:spPr/>
        <p:txBody>
          <a:bodyPr>
            <a:normAutofit fontScale="90000"/>
          </a:bodyPr>
          <a:lstStyle/>
          <a:p>
            <a:r>
              <a:rPr lang="en-US" dirty="0"/>
              <a:t>Programming teensy and testing out scope functionality via serial interface</a:t>
            </a:r>
            <a:endParaRPr lang="en-IL" dirty="0"/>
          </a:p>
        </p:txBody>
      </p:sp>
      <p:sp>
        <p:nvSpPr>
          <p:cNvPr id="3" name="Content Placeholder 2">
            <a:extLst>
              <a:ext uri="{FF2B5EF4-FFF2-40B4-BE49-F238E27FC236}">
                <a16:creationId xmlns:a16="http://schemas.microsoft.com/office/drawing/2014/main" id="{6D8F00E5-BF51-4D73-9AC2-38242611DA4B}"/>
              </a:ext>
            </a:extLst>
          </p:cNvPr>
          <p:cNvSpPr>
            <a:spLocks noGrp="1"/>
          </p:cNvSpPr>
          <p:nvPr>
            <p:ph idx="1"/>
          </p:nvPr>
        </p:nvSpPr>
        <p:spPr/>
        <p:txBody>
          <a:bodyPr>
            <a:normAutofit fontScale="77500" lnSpcReduction="20000"/>
          </a:bodyPr>
          <a:lstStyle/>
          <a:p>
            <a:r>
              <a:rPr lang="en-US" dirty="0"/>
              <a:t>Install Arduino IDE</a:t>
            </a:r>
          </a:p>
          <a:p>
            <a:r>
              <a:rPr lang="en-US" dirty="0"/>
              <a:t>Install </a:t>
            </a:r>
            <a:r>
              <a:rPr lang="en-IL" altLang="en-IL" dirty="0" err="1">
                <a:latin typeface="Arial" panose="020B0604020202020204" pitchFamily="34" charset="0"/>
                <a:hlinkClick r:id="rId2"/>
              </a:rPr>
              <a:t>teensyduino</a:t>
            </a:r>
            <a:r>
              <a:rPr lang="en-IL" altLang="en-IL" dirty="0">
                <a:latin typeface="Arial" panose="020B0604020202020204" pitchFamily="34" charset="0"/>
              </a:rPr>
              <a:t> </a:t>
            </a:r>
            <a:endParaRPr lang="en-US" altLang="en-IL" dirty="0">
              <a:latin typeface="Arial" panose="020B0604020202020204" pitchFamily="34" charset="0"/>
            </a:endParaRPr>
          </a:p>
          <a:p>
            <a:r>
              <a:rPr lang="en-US" altLang="en-IL" dirty="0">
                <a:cs typeface="Arial" panose="020B0604020202020204" pitchFamily="34" charset="0"/>
              </a:rPr>
              <a:t>To program the Teensy, open</a:t>
            </a:r>
            <a:r>
              <a:rPr lang="en-IL" altLang="en-IL" dirty="0">
                <a:cs typeface="Arial" panose="020B0604020202020204" pitchFamily="34" charset="0"/>
              </a:rPr>
              <a:t> </a:t>
            </a:r>
            <a:r>
              <a:rPr lang="en-IL" altLang="en-IL" dirty="0" err="1">
                <a:cs typeface="Arial" panose="020B0604020202020204" pitchFamily="34" charset="0"/>
              </a:rPr>
              <a:t>teensyCode</a:t>
            </a:r>
            <a:r>
              <a:rPr lang="en-IL" altLang="en-IL" dirty="0">
                <a:cs typeface="Arial" panose="020B0604020202020204" pitchFamily="34" charset="0"/>
              </a:rPr>
              <a:t>/</a:t>
            </a:r>
            <a:r>
              <a:rPr lang="en-IL" altLang="en-IL" dirty="0" err="1">
                <a:cs typeface="Arial" panose="020B0604020202020204" pitchFamily="34" charset="0"/>
              </a:rPr>
              <a:t>scopeController</a:t>
            </a:r>
            <a:r>
              <a:rPr lang="en-IL" altLang="en-IL" dirty="0">
                <a:cs typeface="Arial" panose="020B0604020202020204" pitchFamily="34" charset="0"/>
              </a:rPr>
              <a:t>/</a:t>
            </a:r>
            <a:r>
              <a:rPr lang="en-IL" altLang="en-IL" dirty="0" err="1">
                <a:cs typeface="Arial" panose="020B0604020202020204" pitchFamily="34" charset="0"/>
              </a:rPr>
              <a:t>scopeController.ino</a:t>
            </a:r>
            <a:r>
              <a:rPr lang="en-US" altLang="en-IL" dirty="0">
                <a:cs typeface="Arial" panose="020B0604020202020204" pitchFamily="34" charset="0"/>
              </a:rPr>
              <a:t> </a:t>
            </a:r>
            <a:r>
              <a:rPr lang="en-IL" altLang="en-IL" dirty="0">
                <a:cs typeface="Arial" panose="020B0604020202020204" pitchFamily="34" charset="0"/>
              </a:rPr>
              <a:t>in the </a:t>
            </a:r>
            <a:r>
              <a:rPr lang="en-US" altLang="en-IL" dirty="0">
                <a:cs typeface="Arial" panose="020B0604020202020204" pitchFamily="34" charset="0"/>
              </a:rPr>
              <a:t>A</a:t>
            </a:r>
            <a:r>
              <a:rPr lang="en-IL" altLang="en-IL" dirty="0" err="1">
                <a:cs typeface="Arial" panose="020B0604020202020204" pitchFamily="34" charset="0"/>
              </a:rPr>
              <a:t>rduino</a:t>
            </a:r>
            <a:r>
              <a:rPr lang="en-IL" altLang="en-IL" dirty="0">
                <a:cs typeface="Arial" panose="020B0604020202020204" pitchFamily="34" charset="0"/>
              </a:rPr>
              <a:t> </a:t>
            </a:r>
            <a:r>
              <a:rPr lang="en-US" altLang="en-IL" dirty="0">
                <a:cs typeface="Arial" panose="020B0604020202020204" pitchFamily="34" charset="0"/>
              </a:rPr>
              <a:t>IDE</a:t>
            </a:r>
            <a:r>
              <a:rPr lang="en-IL" altLang="en-IL" dirty="0">
                <a:cs typeface="Arial" panose="020B0604020202020204" pitchFamily="34" charset="0"/>
              </a:rPr>
              <a:t> and click</a:t>
            </a:r>
            <a:r>
              <a:rPr lang="en-US" altLang="en-IL" dirty="0">
                <a:cs typeface="Arial" panose="020B0604020202020204" pitchFamily="34" charset="0"/>
              </a:rPr>
              <a:t> </a:t>
            </a:r>
            <a:r>
              <a:rPr lang="en-IL" altLang="en-IL" dirty="0">
                <a:cs typeface="Arial" panose="020B0604020202020204" pitchFamily="34" charset="0"/>
              </a:rPr>
              <a:t>the right arrow in the top bar (you may also need to set the port under Tools &gt; Port</a:t>
            </a:r>
            <a:r>
              <a:rPr lang="en-US" altLang="en-IL" dirty="0">
                <a:cs typeface="Arial" panose="020B0604020202020204" pitchFamily="34" charset="0"/>
              </a:rPr>
              <a:t>)</a:t>
            </a:r>
            <a:r>
              <a:rPr lang="en-IL" altLang="en-IL" dirty="0">
                <a:cs typeface="Arial" panose="020B0604020202020204" pitchFamily="34" charset="0"/>
              </a:rPr>
              <a:t>. </a:t>
            </a:r>
            <a:endParaRPr lang="en-US" altLang="en-IL" dirty="0">
              <a:cs typeface="Arial" panose="020B0604020202020204" pitchFamily="34" charset="0"/>
            </a:endParaRPr>
          </a:p>
          <a:p>
            <a:r>
              <a:rPr lang="en-US" altLang="en-IL" dirty="0">
                <a:cs typeface="Arial" panose="020B0604020202020204" pitchFamily="34" charset="0"/>
              </a:rPr>
              <a:t>O</a:t>
            </a:r>
            <a:r>
              <a:rPr lang="en-IL" altLang="en-IL" dirty="0">
                <a:cs typeface="Arial" panose="020B0604020202020204" pitchFamily="34" charset="0"/>
              </a:rPr>
              <a:t>pen up a serial terminal (Tools &gt; Serial Monitor). Type 'E' and hit enter to enable the motors (you should hear a hiss from the motors when they are enabled). Type 'e' and hit enter to disable the motors. Type "X100" to go to x position 100 (note this will only work if the motors are enabled; otherwise the command is ignored. </a:t>
            </a:r>
            <a:r>
              <a:rPr lang="en-US" altLang="en-IL" dirty="0">
                <a:cs typeface="Arial" panose="020B0604020202020204" pitchFamily="34" charset="0"/>
              </a:rPr>
              <a:t>The next page contains</a:t>
            </a:r>
            <a:r>
              <a:rPr lang="en-IL" altLang="en-IL" dirty="0">
                <a:cs typeface="Arial" panose="020B0604020202020204" pitchFamily="34" charset="0"/>
              </a:rPr>
              <a:t> a </a:t>
            </a:r>
            <a:r>
              <a:rPr lang="en-US" altLang="en-IL" dirty="0">
                <a:cs typeface="Arial" panose="020B0604020202020204" pitchFamily="34" charset="0"/>
              </a:rPr>
              <a:t>full </a:t>
            </a:r>
            <a:r>
              <a:rPr lang="en-IL" altLang="en-IL" dirty="0">
                <a:cs typeface="Arial" panose="020B0604020202020204" pitchFamily="34" charset="0"/>
              </a:rPr>
              <a:t>list of commands</a:t>
            </a:r>
            <a:r>
              <a:rPr lang="en-US" altLang="en-IL" dirty="0">
                <a:cs typeface="Arial" panose="020B0604020202020204" pitchFamily="34" charset="0"/>
              </a:rPr>
              <a:t>.</a:t>
            </a:r>
          </a:p>
          <a:p>
            <a:r>
              <a:rPr lang="en-IL" altLang="en-IL" dirty="0">
                <a:cs typeface="Arial" panose="020B0604020202020204" pitchFamily="34" charset="0"/>
              </a:rPr>
              <a:t>Note also that the teensy will send its current position every 5ms. </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59A3AB1-748F-4FF5-A046-A4C910101665}"/>
              </a:ext>
            </a:extLst>
          </p:cNvPr>
          <p:cNvSpPr>
            <a:spLocks noGrp="1"/>
          </p:cNvSpPr>
          <p:nvPr>
            <p:ph type="sldNum" sz="quarter" idx="12"/>
          </p:nvPr>
        </p:nvSpPr>
        <p:spPr/>
        <p:txBody>
          <a:bodyPr/>
          <a:lstStyle/>
          <a:p>
            <a:fld id="{E2341E1A-3219-477A-8EDF-0FA7BCE8D9A8}" type="slidenum">
              <a:rPr lang="en-US" smtClean="0"/>
              <a:t>58</a:t>
            </a:fld>
            <a:endParaRPr lang="en-US"/>
          </a:p>
        </p:txBody>
      </p:sp>
      <p:sp>
        <p:nvSpPr>
          <p:cNvPr id="5" name="Rectangle 1">
            <a:extLst>
              <a:ext uri="{FF2B5EF4-FFF2-40B4-BE49-F238E27FC236}">
                <a16:creationId xmlns:a16="http://schemas.microsoft.com/office/drawing/2014/main" id="{55C53B7D-4886-489A-A6E1-9E98F31F0DB5}"/>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IL" altLang="en-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5541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48C5E-65EB-4567-B6A2-A881BB81473E}"/>
              </a:ext>
            </a:extLst>
          </p:cNvPr>
          <p:cNvSpPr>
            <a:spLocks noGrp="1"/>
          </p:cNvSpPr>
          <p:nvPr>
            <p:ph type="title"/>
          </p:nvPr>
        </p:nvSpPr>
        <p:spPr/>
        <p:txBody>
          <a:bodyPr/>
          <a:lstStyle/>
          <a:p>
            <a:r>
              <a:rPr lang="en-US" dirty="0"/>
              <a:t>Teensy serial commands</a:t>
            </a:r>
            <a:endParaRPr lang="en-IL" dirty="0"/>
          </a:p>
        </p:txBody>
      </p:sp>
      <p:sp>
        <p:nvSpPr>
          <p:cNvPr id="4" name="Slide Number Placeholder 3">
            <a:extLst>
              <a:ext uri="{FF2B5EF4-FFF2-40B4-BE49-F238E27FC236}">
                <a16:creationId xmlns:a16="http://schemas.microsoft.com/office/drawing/2014/main" id="{E94A0F35-97BF-4011-9DD3-AF01239D9406}"/>
              </a:ext>
            </a:extLst>
          </p:cNvPr>
          <p:cNvSpPr>
            <a:spLocks noGrp="1"/>
          </p:cNvSpPr>
          <p:nvPr>
            <p:ph type="sldNum" sz="quarter" idx="12"/>
          </p:nvPr>
        </p:nvSpPr>
        <p:spPr/>
        <p:txBody>
          <a:bodyPr/>
          <a:lstStyle/>
          <a:p>
            <a:fld id="{E2341E1A-3219-477A-8EDF-0FA7BCE8D9A8}" type="slidenum">
              <a:rPr lang="en-US" smtClean="0"/>
              <a:t>59</a:t>
            </a:fld>
            <a:endParaRPr lang="en-US"/>
          </a:p>
        </p:txBody>
      </p:sp>
      <p:graphicFrame>
        <p:nvGraphicFramePr>
          <p:cNvPr id="5" name="Table 4">
            <a:extLst>
              <a:ext uri="{FF2B5EF4-FFF2-40B4-BE49-F238E27FC236}">
                <a16:creationId xmlns:a16="http://schemas.microsoft.com/office/drawing/2014/main" id="{9E08F343-C6D9-4C59-A4DD-78E321AF4309}"/>
              </a:ext>
            </a:extLst>
          </p:cNvPr>
          <p:cNvGraphicFramePr>
            <a:graphicFrameLocks noGrp="1"/>
          </p:cNvGraphicFramePr>
          <p:nvPr>
            <p:extLst>
              <p:ext uri="{D42A27DB-BD31-4B8C-83A1-F6EECF244321}">
                <p14:modId xmlns:p14="http://schemas.microsoft.com/office/powerpoint/2010/main" val="3941665077"/>
              </p:ext>
            </p:extLst>
          </p:nvPr>
        </p:nvGraphicFramePr>
        <p:xfrm>
          <a:off x="1803630" y="1564781"/>
          <a:ext cx="6096000" cy="5262880"/>
        </p:xfrm>
        <a:graphic>
          <a:graphicData uri="http://schemas.openxmlformats.org/drawingml/2006/table">
            <a:tbl>
              <a:tblPr firstRow="1" bandRow="1">
                <a:tableStyleId>{5C22544A-7EE6-4342-B048-85BDC9FD1C3A}</a:tableStyleId>
              </a:tblPr>
              <a:tblGrid>
                <a:gridCol w="947956">
                  <a:extLst>
                    <a:ext uri="{9D8B030D-6E8A-4147-A177-3AD203B41FA5}">
                      <a16:colId xmlns:a16="http://schemas.microsoft.com/office/drawing/2014/main" val="889835678"/>
                    </a:ext>
                  </a:extLst>
                </a:gridCol>
                <a:gridCol w="5148044">
                  <a:extLst>
                    <a:ext uri="{9D8B030D-6E8A-4147-A177-3AD203B41FA5}">
                      <a16:colId xmlns:a16="http://schemas.microsoft.com/office/drawing/2014/main" val="2280926329"/>
                    </a:ext>
                  </a:extLst>
                </a:gridCol>
              </a:tblGrid>
              <a:tr h="370840">
                <a:tc>
                  <a:txBody>
                    <a:bodyPr/>
                    <a:lstStyle/>
                    <a:p>
                      <a:r>
                        <a:rPr lang="en-US" sz="1400" dirty="0"/>
                        <a:t>Command</a:t>
                      </a:r>
                      <a:endParaRPr lang="en-IL" sz="1400" dirty="0"/>
                    </a:p>
                  </a:txBody>
                  <a:tcPr/>
                </a:tc>
                <a:tc>
                  <a:txBody>
                    <a:bodyPr/>
                    <a:lstStyle/>
                    <a:p>
                      <a:r>
                        <a:rPr lang="en-US" sz="1400" dirty="0"/>
                        <a:t>Function</a:t>
                      </a:r>
                      <a:endParaRPr lang="en-IL" sz="1400" dirty="0"/>
                    </a:p>
                  </a:txBody>
                  <a:tcPr/>
                </a:tc>
                <a:extLst>
                  <a:ext uri="{0D108BD9-81ED-4DB2-BD59-A6C34878D82A}">
                    <a16:rowId xmlns:a16="http://schemas.microsoft.com/office/drawing/2014/main" val="3316711504"/>
                  </a:ext>
                </a:extLst>
              </a:tr>
              <a:tr h="370840">
                <a:tc>
                  <a:txBody>
                    <a:bodyPr/>
                    <a:lstStyle/>
                    <a:p>
                      <a:r>
                        <a:rPr lang="en-US" sz="1400" dirty="0"/>
                        <a:t>l</a:t>
                      </a:r>
                      <a:endParaRPr lang="en-IL" sz="1400" dirty="0"/>
                    </a:p>
                  </a:txBody>
                  <a:tcPr/>
                </a:tc>
                <a:tc>
                  <a:txBody>
                    <a:bodyPr/>
                    <a:lstStyle/>
                    <a:p>
                      <a:r>
                        <a:rPr lang="en-US" sz="1400" dirty="0"/>
                        <a:t>LED off</a:t>
                      </a:r>
                      <a:endParaRPr lang="en-IL" sz="1400" dirty="0"/>
                    </a:p>
                  </a:txBody>
                  <a:tcPr/>
                </a:tc>
                <a:extLst>
                  <a:ext uri="{0D108BD9-81ED-4DB2-BD59-A6C34878D82A}">
                    <a16:rowId xmlns:a16="http://schemas.microsoft.com/office/drawing/2014/main" val="984240126"/>
                  </a:ext>
                </a:extLst>
              </a:tr>
              <a:tr h="370840">
                <a:tc>
                  <a:txBody>
                    <a:bodyPr/>
                    <a:lstStyle/>
                    <a:p>
                      <a:r>
                        <a:rPr lang="en-US" sz="1400" dirty="0"/>
                        <a:t>L</a:t>
                      </a:r>
                      <a:endParaRPr lang="en-IL" sz="1400" dirty="0"/>
                    </a:p>
                  </a:txBody>
                  <a:tcPr/>
                </a:tc>
                <a:tc>
                  <a:txBody>
                    <a:bodyPr/>
                    <a:lstStyle/>
                    <a:p>
                      <a:r>
                        <a:rPr lang="en-US" sz="1400" dirty="0"/>
                        <a:t>LED on</a:t>
                      </a:r>
                      <a:endParaRPr lang="en-IL" sz="1400" dirty="0"/>
                    </a:p>
                  </a:txBody>
                  <a:tcPr/>
                </a:tc>
                <a:extLst>
                  <a:ext uri="{0D108BD9-81ED-4DB2-BD59-A6C34878D82A}">
                    <a16:rowId xmlns:a16="http://schemas.microsoft.com/office/drawing/2014/main" val="2787340143"/>
                  </a:ext>
                </a:extLst>
              </a:tr>
              <a:tr h="370840">
                <a:tc>
                  <a:txBody>
                    <a:bodyPr/>
                    <a:lstStyle/>
                    <a:p>
                      <a:r>
                        <a:rPr lang="en-US" sz="1400" dirty="0"/>
                        <a:t>k</a:t>
                      </a:r>
                      <a:endParaRPr lang="en-IL" sz="1400" dirty="0"/>
                    </a:p>
                  </a:txBody>
                  <a:tcPr/>
                </a:tc>
                <a:tc>
                  <a:txBody>
                    <a:bodyPr/>
                    <a:lstStyle/>
                    <a:p>
                      <a:r>
                        <a:rPr lang="en-US" sz="1400" dirty="0"/>
                        <a:t>Laser off</a:t>
                      </a:r>
                      <a:endParaRPr lang="en-IL" sz="1400" dirty="0"/>
                    </a:p>
                  </a:txBody>
                  <a:tcPr/>
                </a:tc>
                <a:extLst>
                  <a:ext uri="{0D108BD9-81ED-4DB2-BD59-A6C34878D82A}">
                    <a16:rowId xmlns:a16="http://schemas.microsoft.com/office/drawing/2014/main" val="761084012"/>
                  </a:ext>
                </a:extLst>
              </a:tr>
              <a:tr h="370840">
                <a:tc>
                  <a:txBody>
                    <a:bodyPr/>
                    <a:lstStyle/>
                    <a:p>
                      <a:r>
                        <a:rPr lang="en-US" sz="1400" dirty="0"/>
                        <a:t>K</a:t>
                      </a:r>
                      <a:endParaRPr lang="en-IL" sz="1400" dirty="0"/>
                    </a:p>
                  </a:txBody>
                  <a:tcPr/>
                </a:tc>
                <a:tc>
                  <a:txBody>
                    <a:bodyPr/>
                    <a:lstStyle/>
                    <a:p>
                      <a:r>
                        <a:rPr lang="en-US" sz="1400" dirty="0"/>
                        <a:t>Laser on</a:t>
                      </a:r>
                      <a:endParaRPr lang="en-IL" sz="1400" dirty="0"/>
                    </a:p>
                  </a:txBody>
                  <a:tcPr/>
                </a:tc>
                <a:extLst>
                  <a:ext uri="{0D108BD9-81ED-4DB2-BD59-A6C34878D82A}">
                    <a16:rowId xmlns:a16="http://schemas.microsoft.com/office/drawing/2014/main" val="2413768831"/>
                  </a:ext>
                </a:extLst>
              </a:tr>
              <a:tr h="370840">
                <a:tc>
                  <a:txBody>
                    <a:bodyPr/>
                    <a:lstStyle/>
                    <a:p>
                      <a:r>
                        <a:rPr lang="en-US" sz="1400" dirty="0"/>
                        <a:t>e</a:t>
                      </a:r>
                      <a:endParaRPr lang="en-IL" sz="1400" dirty="0"/>
                    </a:p>
                  </a:txBody>
                  <a:tcPr/>
                </a:tc>
                <a:tc>
                  <a:txBody>
                    <a:bodyPr/>
                    <a:lstStyle/>
                    <a:p>
                      <a:r>
                        <a:rPr lang="en-US" sz="1400" dirty="0"/>
                        <a:t>Disable motors</a:t>
                      </a:r>
                      <a:endParaRPr lang="en-IL" sz="1400" dirty="0"/>
                    </a:p>
                  </a:txBody>
                  <a:tcPr/>
                </a:tc>
                <a:extLst>
                  <a:ext uri="{0D108BD9-81ED-4DB2-BD59-A6C34878D82A}">
                    <a16:rowId xmlns:a16="http://schemas.microsoft.com/office/drawing/2014/main" val="1216489908"/>
                  </a:ext>
                </a:extLst>
              </a:tr>
              <a:tr h="370840">
                <a:tc>
                  <a:txBody>
                    <a:bodyPr/>
                    <a:lstStyle/>
                    <a:p>
                      <a:r>
                        <a:rPr lang="en-US" sz="1400" dirty="0"/>
                        <a:t>E</a:t>
                      </a:r>
                      <a:endParaRPr lang="en-IL" sz="1400" dirty="0"/>
                    </a:p>
                  </a:txBody>
                  <a:tcPr/>
                </a:tc>
                <a:tc>
                  <a:txBody>
                    <a:bodyPr/>
                    <a:lstStyle/>
                    <a:p>
                      <a:r>
                        <a:rPr lang="en-US" sz="1400" dirty="0"/>
                        <a:t>Enable motors</a:t>
                      </a:r>
                      <a:endParaRPr lang="en-IL" sz="1400" dirty="0"/>
                    </a:p>
                  </a:txBody>
                  <a:tcPr/>
                </a:tc>
                <a:extLst>
                  <a:ext uri="{0D108BD9-81ED-4DB2-BD59-A6C34878D82A}">
                    <a16:rowId xmlns:a16="http://schemas.microsoft.com/office/drawing/2014/main" val="1748987674"/>
                  </a:ext>
                </a:extLst>
              </a:tr>
              <a:tr h="370840">
                <a:tc>
                  <a:txBody>
                    <a:bodyPr/>
                    <a:lstStyle/>
                    <a:p>
                      <a:r>
                        <a:rPr lang="en-US" sz="1400" dirty="0"/>
                        <a:t>X100</a:t>
                      </a:r>
                      <a:endParaRPr lang="en-IL"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L" altLang="en-IL" sz="1400" dirty="0">
                          <a:latin typeface="Arial" panose="020B0604020202020204" pitchFamily="34" charset="0"/>
                        </a:rPr>
                        <a:t>go to x coordinate 100. all coordinates are absolute, and are in number of steps (according to the current stepping mode!).</a:t>
                      </a:r>
                      <a:endParaRPr lang="en-IL" sz="1400" dirty="0"/>
                    </a:p>
                  </a:txBody>
                  <a:tcPr/>
                </a:tc>
                <a:extLst>
                  <a:ext uri="{0D108BD9-81ED-4DB2-BD59-A6C34878D82A}">
                    <a16:rowId xmlns:a16="http://schemas.microsoft.com/office/drawing/2014/main" val="2037617483"/>
                  </a:ext>
                </a:extLst>
              </a:tr>
              <a:tr h="370840">
                <a:tc>
                  <a:txBody>
                    <a:bodyPr/>
                    <a:lstStyle/>
                    <a:p>
                      <a:r>
                        <a:rPr lang="en-US" sz="1400" dirty="0"/>
                        <a:t>Y-3000</a:t>
                      </a:r>
                      <a:endParaRPr lang="en-IL"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L" altLang="en-IL" sz="1400" dirty="0">
                          <a:latin typeface="Arial" panose="020B0604020202020204" pitchFamily="34" charset="0"/>
                        </a:rPr>
                        <a:t>go to Y coordinate -3000</a:t>
                      </a:r>
                    </a:p>
                  </a:txBody>
                  <a:tcPr/>
                </a:tc>
                <a:extLst>
                  <a:ext uri="{0D108BD9-81ED-4DB2-BD59-A6C34878D82A}">
                    <a16:rowId xmlns:a16="http://schemas.microsoft.com/office/drawing/2014/main" val="432614350"/>
                  </a:ext>
                </a:extLst>
              </a:tr>
              <a:tr h="370840">
                <a:tc>
                  <a:txBody>
                    <a:bodyPr/>
                    <a:lstStyle/>
                    <a:p>
                      <a:r>
                        <a:rPr lang="en-US" sz="1400" dirty="0"/>
                        <a:t>Z832</a:t>
                      </a:r>
                      <a:endParaRPr lang="en-IL"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L" altLang="en-IL" sz="1400" dirty="0">
                          <a:latin typeface="Arial" panose="020B0604020202020204" pitchFamily="34" charset="0"/>
                        </a:rPr>
                        <a:t>go to Z coordinate 832</a:t>
                      </a:r>
                      <a:endParaRPr lang="en-IL" sz="1400" dirty="0"/>
                    </a:p>
                  </a:txBody>
                  <a:tcPr/>
                </a:tc>
                <a:extLst>
                  <a:ext uri="{0D108BD9-81ED-4DB2-BD59-A6C34878D82A}">
                    <a16:rowId xmlns:a16="http://schemas.microsoft.com/office/drawing/2014/main" val="2391935253"/>
                  </a:ext>
                </a:extLst>
              </a:tr>
              <a:tr h="370840">
                <a:tc>
                  <a:txBody>
                    <a:bodyPr/>
                    <a:lstStyle/>
                    <a:p>
                      <a:r>
                        <a:rPr lang="en-US" sz="1400" dirty="0"/>
                        <a:t>SX500</a:t>
                      </a:r>
                      <a:endParaRPr lang="en-IL"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L" altLang="en-IL" sz="1400" dirty="0">
                          <a:latin typeface="Arial" panose="020B0604020202020204" pitchFamily="34" charset="0"/>
                        </a:rPr>
                        <a:t>sets max speed on x axis to 500 steps/sec (default is 1000);</a:t>
                      </a:r>
                      <a:endParaRPr lang="en-IL" sz="1400" dirty="0"/>
                    </a:p>
                  </a:txBody>
                  <a:tcPr/>
                </a:tc>
                <a:extLst>
                  <a:ext uri="{0D108BD9-81ED-4DB2-BD59-A6C34878D82A}">
                    <a16:rowId xmlns:a16="http://schemas.microsoft.com/office/drawing/2014/main" val="2474955463"/>
                  </a:ext>
                </a:extLst>
              </a:tr>
              <a:tr h="370840">
                <a:tc>
                  <a:txBody>
                    <a:bodyPr/>
                    <a:lstStyle/>
                    <a:p>
                      <a:r>
                        <a:rPr lang="en-US" sz="1400" dirty="0"/>
                        <a:t>AY20000</a:t>
                      </a:r>
                      <a:endParaRPr lang="en-IL"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L" altLang="en-IL" sz="1400" dirty="0">
                          <a:latin typeface="Arial" panose="020B0604020202020204" pitchFamily="34" charset="0"/>
                        </a:rPr>
                        <a:t>sets acceleration on Y axis to 20000 steps/sec/sec (default is 50000 for X and Y, 5000 for Z)</a:t>
                      </a:r>
                    </a:p>
                  </a:txBody>
                  <a:tcPr/>
                </a:tc>
                <a:extLst>
                  <a:ext uri="{0D108BD9-81ED-4DB2-BD59-A6C34878D82A}">
                    <a16:rowId xmlns:a16="http://schemas.microsoft.com/office/drawing/2014/main" val="2231581951"/>
                  </a:ext>
                </a:extLst>
              </a:tr>
              <a:tr h="370840">
                <a:tc>
                  <a:txBody>
                    <a:bodyPr/>
                    <a:lstStyle/>
                    <a:p>
                      <a:r>
                        <a:rPr lang="en-US" sz="1400" dirty="0"/>
                        <a:t>MY3</a:t>
                      </a:r>
                      <a:endParaRPr lang="en-IL"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L" altLang="en-IL" sz="1400" dirty="0">
                          <a:latin typeface="Arial" panose="020B0604020202020204" pitchFamily="34" charset="0"/>
                        </a:rPr>
                        <a:t>sets </a:t>
                      </a:r>
                      <a:r>
                        <a:rPr lang="en-IL" altLang="en-IL" sz="1400" dirty="0" err="1">
                          <a:latin typeface="Arial" panose="020B0604020202020204" pitchFamily="34" charset="0"/>
                        </a:rPr>
                        <a:t>microstepping</a:t>
                      </a:r>
                      <a:r>
                        <a:rPr lang="en-IL" altLang="en-IL" sz="1400" dirty="0">
                          <a:latin typeface="Arial" panose="020B0604020202020204" pitchFamily="34" charset="0"/>
                        </a:rPr>
                        <a:t> mode on Y axis to 1/2^3 = eighth steps. Default is 5 (1/2^5=1/32 steps = smoothest motion).</a:t>
                      </a:r>
                    </a:p>
                  </a:txBody>
                  <a:tcPr/>
                </a:tc>
                <a:extLst>
                  <a:ext uri="{0D108BD9-81ED-4DB2-BD59-A6C34878D82A}">
                    <a16:rowId xmlns:a16="http://schemas.microsoft.com/office/drawing/2014/main" val="1346176884"/>
                  </a:ext>
                </a:extLst>
              </a:tr>
            </a:tbl>
          </a:graphicData>
        </a:graphic>
      </p:graphicFrame>
    </p:spTree>
    <p:extLst>
      <p:ext uri="{BB962C8B-B14F-4D97-AF65-F5344CB8AC3E}">
        <p14:creationId xmlns:p14="http://schemas.microsoft.com/office/powerpoint/2010/main" val="2091793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Assemble corner mirror (KCB1C) and attach cage rods</a:t>
            </a:r>
          </a:p>
        </p:txBody>
      </p:sp>
      <p:sp>
        <p:nvSpPr>
          <p:cNvPr id="14" name="TextBox 13"/>
          <p:cNvSpPr txBox="1"/>
          <p:nvPr/>
        </p:nvSpPr>
        <p:spPr>
          <a:xfrm>
            <a:off x="228600" y="5416777"/>
            <a:ext cx="4178147" cy="1169551"/>
          </a:xfrm>
          <a:prstGeom prst="rect">
            <a:avLst/>
          </a:prstGeom>
          <a:noFill/>
        </p:spPr>
        <p:txBody>
          <a:bodyPr wrap="square" rtlCol="0">
            <a:spAutoFit/>
          </a:bodyPr>
          <a:lstStyle/>
          <a:p>
            <a:r>
              <a:rPr lang="en-US" sz="1400" dirty="0"/>
              <a:t>1) Slide the cage rods into the KCB1C. Note that the corner mirror holder  should have the ¼”-20 screw hole (the bigger one, red arrows) facing up. Tighten the set screws on top and bottom (as shown in the lower image). </a:t>
            </a:r>
            <a:endParaRPr lang="en-US" sz="1400" u="sng" dirty="0"/>
          </a:p>
        </p:txBody>
      </p:sp>
      <p:grpSp>
        <p:nvGrpSpPr>
          <p:cNvPr id="3" name="Group 2"/>
          <p:cNvGrpSpPr/>
          <p:nvPr/>
        </p:nvGrpSpPr>
        <p:grpSpPr>
          <a:xfrm>
            <a:off x="4796446" y="2089470"/>
            <a:ext cx="3156011" cy="4281414"/>
            <a:chOff x="603386" y="2155372"/>
            <a:chExt cx="3156011" cy="4281414"/>
          </a:xfrm>
        </p:grpSpPr>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l="33854" t="5925" r="17812" b="5370"/>
            <a:stretch/>
          </p:blipFill>
          <p:spPr>
            <a:xfrm>
              <a:off x="628650" y="2155372"/>
              <a:ext cx="3130747" cy="3231956"/>
            </a:xfrm>
            <a:prstGeom prst="rect">
              <a:avLst/>
            </a:prstGeom>
          </p:spPr>
        </p:pic>
        <p:sp>
          <p:nvSpPr>
            <p:cNvPr id="17" name="TextBox 16"/>
            <p:cNvSpPr txBox="1"/>
            <p:nvPr/>
          </p:nvSpPr>
          <p:spPr>
            <a:xfrm>
              <a:off x="603386" y="5482679"/>
              <a:ext cx="3156011" cy="954107"/>
            </a:xfrm>
            <a:prstGeom prst="rect">
              <a:avLst/>
            </a:prstGeom>
            <a:noFill/>
          </p:spPr>
          <p:txBody>
            <a:bodyPr wrap="square" rtlCol="0">
              <a:spAutoFit/>
            </a:bodyPr>
            <a:lstStyle/>
            <a:p>
              <a:r>
                <a:rPr lang="en-US" sz="1400" dirty="0"/>
                <a:t>2) Place the mirror (ME1-G01) in the KCB1C. Tighten the setscrew on top (as shown) just enough that the mirror is held firmly in place. </a:t>
              </a:r>
              <a:endParaRPr lang="en-US" sz="1400" u="sng" dirty="0"/>
            </a:p>
          </p:txBody>
        </p:sp>
        <p:sp>
          <p:nvSpPr>
            <p:cNvPr id="18" name="Rectangle 17"/>
            <p:cNvSpPr/>
            <p:nvPr/>
          </p:nvSpPr>
          <p:spPr>
            <a:xfrm rot="2167241">
              <a:off x="1592949" y="4052598"/>
              <a:ext cx="777777" cy="246221"/>
            </a:xfrm>
            <a:prstGeom prst="rect">
              <a:avLst/>
            </a:prstGeom>
          </p:spPr>
          <p:txBody>
            <a:bodyPr wrap="none">
              <a:spAutoFit/>
            </a:bodyPr>
            <a:lstStyle/>
            <a:p>
              <a:r>
                <a:rPr lang="en-US" sz="1000" dirty="0">
                  <a:solidFill>
                    <a:srgbClr val="FF0000"/>
                  </a:solidFill>
                </a:rPr>
                <a:t>(ME1-G01) </a:t>
              </a:r>
              <a:endParaRPr lang="en-US" sz="1200" dirty="0">
                <a:solidFill>
                  <a:srgbClr val="FF0000"/>
                </a:solidFill>
              </a:endParaRPr>
            </a:p>
          </p:txBody>
        </p:sp>
      </p:gr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6848" t="15135" r="19304" b="22644"/>
          <a:stretch/>
        </p:blipFill>
        <p:spPr>
          <a:xfrm>
            <a:off x="702791" y="1906165"/>
            <a:ext cx="3476369" cy="1647568"/>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t="19097" r="15182" b="19232"/>
          <a:stretch/>
        </p:blipFill>
        <p:spPr>
          <a:xfrm>
            <a:off x="370535" y="3577551"/>
            <a:ext cx="3967935" cy="1622855"/>
          </a:xfrm>
          <a:prstGeom prst="rect">
            <a:avLst/>
          </a:prstGeom>
        </p:spPr>
      </p:pic>
      <p:cxnSp>
        <p:nvCxnSpPr>
          <p:cNvPr id="12" name="Straight Arrow Connector 11"/>
          <p:cNvCxnSpPr/>
          <p:nvPr/>
        </p:nvCxnSpPr>
        <p:spPr>
          <a:xfrm flipV="1">
            <a:off x="1473653" y="4388978"/>
            <a:ext cx="453118" cy="1095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785132" y="2377842"/>
            <a:ext cx="453118" cy="10954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46EE84A0-1DD6-4BF6-BEDD-8D5343C61FD9}"/>
              </a:ext>
            </a:extLst>
          </p:cNvPr>
          <p:cNvSpPr>
            <a:spLocks noGrp="1"/>
          </p:cNvSpPr>
          <p:nvPr>
            <p:ph type="sldNum" sz="quarter" idx="12"/>
          </p:nvPr>
        </p:nvSpPr>
        <p:spPr/>
        <p:txBody>
          <a:bodyPr/>
          <a:lstStyle/>
          <a:p>
            <a:fld id="{E2341E1A-3219-477A-8EDF-0FA7BCE8D9A8}" type="slidenum">
              <a:rPr lang="en-US" smtClean="0"/>
              <a:t>6</a:t>
            </a:fld>
            <a:endParaRPr lang="en-US"/>
          </a:p>
        </p:txBody>
      </p:sp>
    </p:spTree>
    <p:extLst>
      <p:ext uri="{BB962C8B-B14F-4D97-AF65-F5344CB8AC3E}">
        <p14:creationId xmlns:p14="http://schemas.microsoft.com/office/powerpoint/2010/main" val="7385975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D70E-B6B6-4BBB-B618-885A029885B6}"/>
              </a:ext>
            </a:extLst>
          </p:cNvPr>
          <p:cNvSpPr>
            <a:spLocks noGrp="1"/>
          </p:cNvSpPr>
          <p:nvPr>
            <p:ph type="title"/>
          </p:nvPr>
        </p:nvSpPr>
        <p:spPr/>
        <p:txBody>
          <a:bodyPr/>
          <a:lstStyle/>
          <a:p>
            <a:r>
              <a:rPr lang="en-US" dirty="0" err="1"/>
              <a:t>Labview</a:t>
            </a:r>
            <a:r>
              <a:rPr lang="en-US" dirty="0"/>
              <a:t> tracking software</a:t>
            </a:r>
            <a:endParaRPr lang="en-IL" dirty="0"/>
          </a:p>
        </p:txBody>
      </p:sp>
      <p:sp>
        <p:nvSpPr>
          <p:cNvPr id="3" name="Content Placeholder 2">
            <a:extLst>
              <a:ext uri="{FF2B5EF4-FFF2-40B4-BE49-F238E27FC236}">
                <a16:creationId xmlns:a16="http://schemas.microsoft.com/office/drawing/2014/main" id="{D908910A-EAFD-43C4-90FB-3441C664752C}"/>
              </a:ext>
            </a:extLst>
          </p:cNvPr>
          <p:cNvSpPr>
            <a:spLocks noGrp="1"/>
          </p:cNvSpPr>
          <p:nvPr>
            <p:ph idx="1"/>
          </p:nvPr>
        </p:nvSpPr>
        <p:spPr/>
        <p:txBody>
          <a:bodyPr/>
          <a:lstStyle/>
          <a:p>
            <a:r>
              <a:rPr lang="en-US" dirty="0"/>
              <a:t>Requires:</a:t>
            </a:r>
          </a:p>
          <a:p>
            <a:pPr marL="914400" lvl="1" indent="-457200">
              <a:buAutoNum type="arabicParenR"/>
            </a:pPr>
            <a:r>
              <a:rPr lang="en-US" dirty="0"/>
              <a:t>NI </a:t>
            </a:r>
            <a:r>
              <a:rPr lang="en-US" dirty="0" err="1"/>
              <a:t>Labview</a:t>
            </a:r>
            <a:r>
              <a:rPr lang="en-US" dirty="0"/>
              <a:t> full 2017 or later</a:t>
            </a:r>
          </a:p>
          <a:p>
            <a:pPr marL="914400" lvl="1" indent="-457200">
              <a:buAutoNum type="arabicParenR"/>
            </a:pPr>
            <a:r>
              <a:rPr lang="en-US" dirty="0"/>
              <a:t>NI Vision Acquisition Software</a:t>
            </a:r>
          </a:p>
          <a:p>
            <a:pPr marL="914400" lvl="1" indent="-457200">
              <a:buAutoNum type="arabicParenR"/>
            </a:pPr>
            <a:r>
              <a:rPr lang="en-US" dirty="0"/>
              <a:t>NI Vision Development Module</a:t>
            </a:r>
          </a:p>
          <a:p>
            <a:pPr marL="914400" lvl="1" indent="-457200">
              <a:buAutoNum type="arabicParenR"/>
            </a:pPr>
            <a:endParaRPr lang="en-IL" dirty="0"/>
          </a:p>
        </p:txBody>
      </p:sp>
      <p:sp>
        <p:nvSpPr>
          <p:cNvPr id="4" name="Slide Number Placeholder 3">
            <a:extLst>
              <a:ext uri="{FF2B5EF4-FFF2-40B4-BE49-F238E27FC236}">
                <a16:creationId xmlns:a16="http://schemas.microsoft.com/office/drawing/2014/main" id="{5C77BC94-92D0-48D8-9080-DDB6DC6610F4}"/>
              </a:ext>
            </a:extLst>
          </p:cNvPr>
          <p:cNvSpPr>
            <a:spLocks noGrp="1"/>
          </p:cNvSpPr>
          <p:nvPr>
            <p:ph type="sldNum" sz="quarter" idx="12"/>
          </p:nvPr>
        </p:nvSpPr>
        <p:spPr/>
        <p:txBody>
          <a:bodyPr/>
          <a:lstStyle/>
          <a:p>
            <a:fld id="{E2341E1A-3219-477A-8EDF-0FA7BCE8D9A8}" type="slidenum">
              <a:rPr lang="en-US" smtClean="0"/>
              <a:t>60</a:t>
            </a:fld>
            <a:endParaRPr lang="en-US"/>
          </a:p>
        </p:txBody>
      </p:sp>
    </p:spTree>
    <p:extLst>
      <p:ext uri="{BB962C8B-B14F-4D97-AF65-F5344CB8AC3E}">
        <p14:creationId xmlns:p14="http://schemas.microsoft.com/office/powerpoint/2010/main" val="28824280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624E3-47B1-43F7-96D1-DBAF03B36E08}"/>
              </a:ext>
            </a:extLst>
          </p:cNvPr>
          <p:cNvSpPr>
            <a:spLocks noGrp="1"/>
          </p:cNvSpPr>
          <p:nvPr>
            <p:ph type="title"/>
          </p:nvPr>
        </p:nvSpPr>
        <p:spPr/>
        <p:txBody>
          <a:bodyPr/>
          <a:lstStyle/>
          <a:p>
            <a:r>
              <a:rPr lang="en-US" dirty="0"/>
              <a:t>Laser alignment</a:t>
            </a:r>
            <a:endParaRPr lang="en-IL" dirty="0"/>
          </a:p>
        </p:txBody>
      </p:sp>
      <p:sp>
        <p:nvSpPr>
          <p:cNvPr id="3" name="Content Placeholder 2">
            <a:extLst>
              <a:ext uri="{FF2B5EF4-FFF2-40B4-BE49-F238E27FC236}">
                <a16:creationId xmlns:a16="http://schemas.microsoft.com/office/drawing/2014/main" id="{EC5F7231-069F-4F4F-A23A-944E7361049A}"/>
              </a:ext>
            </a:extLst>
          </p:cNvPr>
          <p:cNvSpPr>
            <a:spLocks noGrp="1"/>
          </p:cNvSpPr>
          <p:nvPr>
            <p:ph idx="1"/>
          </p:nvPr>
        </p:nvSpPr>
        <p:spPr/>
        <p:txBody>
          <a:bodyPr/>
          <a:lstStyle/>
          <a:p>
            <a:endParaRPr lang="en-IL"/>
          </a:p>
        </p:txBody>
      </p:sp>
      <p:sp>
        <p:nvSpPr>
          <p:cNvPr id="4" name="Slide Number Placeholder 3">
            <a:extLst>
              <a:ext uri="{FF2B5EF4-FFF2-40B4-BE49-F238E27FC236}">
                <a16:creationId xmlns:a16="http://schemas.microsoft.com/office/drawing/2014/main" id="{95703685-E43E-430E-B5F3-5CB94FE54EE0}"/>
              </a:ext>
            </a:extLst>
          </p:cNvPr>
          <p:cNvSpPr>
            <a:spLocks noGrp="1"/>
          </p:cNvSpPr>
          <p:nvPr>
            <p:ph type="sldNum" sz="quarter" idx="12"/>
          </p:nvPr>
        </p:nvSpPr>
        <p:spPr/>
        <p:txBody>
          <a:bodyPr/>
          <a:lstStyle/>
          <a:p>
            <a:fld id="{E2341E1A-3219-477A-8EDF-0FA7BCE8D9A8}" type="slidenum">
              <a:rPr lang="en-US" smtClean="0"/>
              <a:t>61</a:t>
            </a:fld>
            <a:endParaRPr lang="en-US"/>
          </a:p>
        </p:txBody>
      </p:sp>
    </p:spTree>
    <p:extLst>
      <p:ext uri="{BB962C8B-B14F-4D97-AF65-F5344CB8AC3E}">
        <p14:creationId xmlns:p14="http://schemas.microsoft.com/office/powerpoint/2010/main" val="13031958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A3F24-112D-45AD-8A36-1E862892BB79}"/>
              </a:ext>
            </a:extLst>
          </p:cNvPr>
          <p:cNvSpPr>
            <a:spLocks noGrp="1"/>
          </p:cNvSpPr>
          <p:nvPr>
            <p:ph type="title"/>
          </p:nvPr>
        </p:nvSpPr>
        <p:spPr/>
        <p:txBody>
          <a:bodyPr/>
          <a:lstStyle/>
          <a:p>
            <a:r>
              <a:rPr lang="en-US" dirty="0"/>
              <a:t>notes</a:t>
            </a:r>
            <a:endParaRPr lang="en-IL" dirty="0"/>
          </a:p>
        </p:txBody>
      </p:sp>
      <p:sp>
        <p:nvSpPr>
          <p:cNvPr id="3" name="Content Placeholder 2">
            <a:extLst>
              <a:ext uri="{FF2B5EF4-FFF2-40B4-BE49-F238E27FC236}">
                <a16:creationId xmlns:a16="http://schemas.microsoft.com/office/drawing/2014/main" id="{A1C593A2-7E8F-49CC-A546-35359F70E578}"/>
              </a:ext>
            </a:extLst>
          </p:cNvPr>
          <p:cNvSpPr>
            <a:spLocks noGrp="1"/>
          </p:cNvSpPr>
          <p:nvPr>
            <p:ph idx="1"/>
          </p:nvPr>
        </p:nvSpPr>
        <p:spPr/>
        <p:txBody>
          <a:bodyPr>
            <a:normAutofit fontScale="55000" lnSpcReduction="20000"/>
          </a:bodyPr>
          <a:lstStyle/>
          <a:p>
            <a:r>
              <a:rPr lang="en-US" dirty="0"/>
              <a:t>1) </a:t>
            </a:r>
            <a:r>
              <a:rPr lang="en-US" b="1" dirty="0"/>
              <a:t>it </a:t>
            </a:r>
            <a:r>
              <a:rPr lang="en-US" b="1" dirty="0" err="1"/>
              <a:t>doesnt</a:t>
            </a:r>
            <a:r>
              <a:rPr lang="en-US" b="1" dirty="0"/>
              <a:t> illuminate the edges of the image. </a:t>
            </a:r>
            <a:r>
              <a:rPr lang="en-US" dirty="0"/>
              <a:t>This is expected. The laser puts out a</a:t>
            </a:r>
            <a:r>
              <a:rPr lang="en-US" dirty="0">
                <a:hlinkClick r:id="rId2"/>
              </a:rPr>
              <a:t> 3mm beam diameter,</a:t>
            </a:r>
            <a:r>
              <a:rPr lang="en-US" dirty="0"/>
              <a:t>  which is not full-width half max - FWHM is generously something like 2mm. After the lens and the objective, which form a beam expander (shrinker in this case) of magnification equal to the ratio of their focal lengths (focal lens of lens1 is 100mm, focal length of objective is 45 mm), the beam diameter becomes 2mm * 45/100 = 900um. Since your full field of view is ~1.8 x 1.5 mm (camera sensor size is 6144x4901um, reduced by a magnification of 3.3x [focal length of tube lens: [150mm] / focal length of objective [45mm] = 3.33333x] the </a:t>
            </a:r>
            <a:r>
              <a:rPr lang="en-US" dirty="0" err="1"/>
              <a:t>fov</a:t>
            </a:r>
            <a:r>
              <a:rPr lang="en-US" dirty="0"/>
              <a:t> is 1.843x1.47mm). </a:t>
            </a:r>
            <a:br>
              <a:rPr lang="en-US" dirty="0"/>
            </a:br>
            <a:endParaRPr lang="en-US" dirty="0"/>
          </a:p>
          <a:p>
            <a:r>
              <a:rPr lang="en-US" dirty="0"/>
              <a:t>Here's the tradeoff: you can reduce the focal length of the laser lens (e.g. to 75mm or even 50mm) to make the laser cover more of the field of view. BUT, the intensity will drop, because the same 4.5W illumination is now covering a bigger area. In our case, given how crummy the objective is and the intensity demands for optogenetics, I figured more laser power in the center image would be preferable to weak but uniform illumination. Fortunately, most worms are smaller than our FOV, so we don't necessarily need to illuminate the full FOV.</a:t>
            </a:r>
            <a:br>
              <a:rPr lang="en-US" dirty="0"/>
            </a:br>
            <a:endParaRPr lang="en-US" dirty="0"/>
          </a:p>
          <a:p>
            <a:br>
              <a:rPr lang="en-US" dirty="0"/>
            </a:br>
            <a:endParaRPr lang="en-US" dirty="0"/>
          </a:p>
          <a:p>
            <a:endParaRPr lang="en-IL" dirty="0"/>
          </a:p>
        </p:txBody>
      </p:sp>
      <p:sp>
        <p:nvSpPr>
          <p:cNvPr id="4" name="Slide Number Placeholder 3">
            <a:extLst>
              <a:ext uri="{FF2B5EF4-FFF2-40B4-BE49-F238E27FC236}">
                <a16:creationId xmlns:a16="http://schemas.microsoft.com/office/drawing/2014/main" id="{71EDD925-5B1D-4B0C-8678-72583AEE07EA}"/>
              </a:ext>
            </a:extLst>
          </p:cNvPr>
          <p:cNvSpPr>
            <a:spLocks noGrp="1"/>
          </p:cNvSpPr>
          <p:nvPr>
            <p:ph type="sldNum" sz="quarter" idx="12"/>
          </p:nvPr>
        </p:nvSpPr>
        <p:spPr/>
        <p:txBody>
          <a:bodyPr/>
          <a:lstStyle/>
          <a:p>
            <a:fld id="{E2341E1A-3219-477A-8EDF-0FA7BCE8D9A8}" type="slidenum">
              <a:rPr lang="en-US" smtClean="0"/>
              <a:t>62</a:t>
            </a:fld>
            <a:endParaRPr lang="en-US"/>
          </a:p>
        </p:txBody>
      </p:sp>
    </p:spTree>
    <p:extLst>
      <p:ext uri="{BB962C8B-B14F-4D97-AF65-F5344CB8AC3E}">
        <p14:creationId xmlns:p14="http://schemas.microsoft.com/office/powerpoint/2010/main" val="3998492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Attach 150mm lens (the ‘tube lens’) and filter to cage plate</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30687" t="21463" r="24564" b="22813"/>
          <a:stretch/>
        </p:blipFill>
        <p:spPr>
          <a:xfrm>
            <a:off x="2250481" y="2452964"/>
            <a:ext cx="3537997" cy="2478265"/>
          </a:xfr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8482" t="9207" r="22947" b="7777"/>
          <a:stretch/>
        </p:blipFill>
        <p:spPr>
          <a:xfrm>
            <a:off x="824751" y="3732881"/>
            <a:ext cx="1246465" cy="1198348"/>
          </a:xfrm>
          <a:prstGeom prst="rect">
            <a:avLst/>
          </a:prstGeom>
        </p:spPr>
      </p:pic>
      <p:sp>
        <p:nvSpPr>
          <p:cNvPr id="7" name="TextBox 6"/>
          <p:cNvSpPr txBox="1"/>
          <p:nvPr/>
        </p:nvSpPr>
        <p:spPr>
          <a:xfrm>
            <a:off x="697696" y="5192486"/>
            <a:ext cx="7327797" cy="1600438"/>
          </a:xfrm>
          <a:prstGeom prst="rect">
            <a:avLst/>
          </a:prstGeom>
          <a:noFill/>
        </p:spPr>
        <p:txBody>
          <a:bodyPr wrap="square" rtlCol="0">
            <a:spAutoFit/>
          </a:bodyPr>
          <a:lstStyle/>
          <a:p>
            <a:r>
              <a:rPr lang="en-US" sz="1400" dirty="0"/>
              <a:t>Wear gloves to avoid finger prints on optics.</a:t>
            </a:r>
          </a:p>
          <a:p>
            <a:r>
              <a:rPr lang="en-US" sz="1400" dirty="0"/>
              <a:t> </a:t>
            </a:r>
          </a:p>
          <a:p>
            <a:r>
              <a:rPr lang="en-US" sz="1400" dirty="0"/>
              <a:t>Remove both retaining rings from a cage plate. Screw AC254-150 lens in just a tiny way (just enough so its not falling off).  Turn the cage plate over and drop in the FEL0550 filter, with the arrow facing away from the lens. Screw in one retaining ring (it will just barely begin to bite the thread) to hold the filter in place.</a:t>
            </a:r>
          </a:p>
          <a:p>
            <a:r>
              <a:rPr lang="en-US" sz="1400" dirty="0"/>
              <a:t> </a:t>
            </a:r>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23333" r="21548"/>
          <a:stretch/>
        </p:blipFill>
        <p:spPr>
          <a:xfrm>
            <a:off x="821427" y="2457450"/>
            <a:ext cx="1249789" cy="1275432"/>
          </a:xfrm>
          <a:prstGeom prst="rect">
            <a:avLst/>
          </a:prstGeom>
        </p:spPr>
      </p:pic>
      <p:sp>
        <p:nvSpPr>
          <p:cNvPr id="3" name="Slide Number Placeholder 2">
            <a:extLst>
              <a:ext uri="{FF2B5EF4-FFF2-40B4-BE49-F238E27FC236}">
                <a16:creationId xmlns:a16="http://schemas.microsoft.com/office/drawing/2014/main" id="{90E9475C-CE1C-44BA-8DE9-3AB10C2D508F}"/>
              </a:ext>
            </a:extLst>
          </p:cNvPr>
          <p:cNvSpPr>
            <a:spLocks noGrp="1"/>
          </p:cNvSpPr>
          <p:nvPr>
            <p:ph type="sldNum" sz="quarter" idx="12"/>
          </p:nvPr>
        </p:nvSpPr>
        <p:spPr/>
        <p:txBody>
          <a:bodyPr/>
          <a:lstStyle/>
          <a:p>
            <a:fld id="{E2341E1A-3219-477A-8EDF-0FA7BCE8D9A8}" type="slidenum">
              <a:rPr lang="en-US" smtClean="0"/>
              <a:t>7</a:t>
            </a:fld>
            <a:endParaRPr lang="en-US"/>
          </a:p>
        </p:txBody>
      </p:sp>
    </p:spTree>
    <p:extLst>
      <p:ext uri="{BB962C8B-B14F-4D97-AF65-F5344CB8AC3E}">
        <p14:creationId xmlns:p14="http://schemas.microsoft.com/office/powerpoint/2010/main" val="4105735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Insert dichroic into dichroic cube </a:t>
            </a:r>
          </a:p>
        </p:txBody>
      </p:sp>
      <p:pic>
        <p:nvPicPr>
          <p:cNvPr id="3" name="Content Placeholder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7016" t="25877" r="31133" b="14489"/>
          <a:stretch/>
        </p:blipFill>
        <p:spPr>
          <a:xfrm>
            <a:off x="2296248" y="2272184"/>
            <a:ext cx="1954476" cy="1566565"/>
          </a:xfrm>
        </p:spPr>
      </p:pic>
      <p:pic>
        <p:nvPicPr>
          <p:cNvPr id="4"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34789" t="24116" r="27193" b="16627"/>
          <a:stretch/>
        </p:blipFill>
        <p:spPr>
          <a:xfrm>
            <a:off x="509369" y="2272185"/>
            <a:ext cx="1786879" cy="1566647"/>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32409" t="22252" r="16777" b="22493"/>
          <a:stretch/>
        </p:blipFill>
        <p:spPr>
          <a:xfrm>
            <a:off x="4250724" y="2272184"/>
            <a:ext cx="2561061" cy="1566565"/>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6847" t="7678" r="31712" b="11602"/>
          <a:stretch/>
        </p:blipFill>
        <p:spPr>
          <a:xfrm>
            <a:off x="6814608" y="2272184"/>
            <a:ext cx="2109996" cy="1559294"/>
          </a:xfrm>
          <a:prstGeom prst="rect">
            <a:avLst/>
          </a:prstGeom>
        </p:spPr>
      </p:pic>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l="4594" t="26416" r="542"/>
          <a:stretch/>
        </p:blipFill>
        <p:spPr>
          <a:xfrm>
            <a:off x="3915303" y="5137074"/>
            <a:ext cx="3280036" cy="1431122"/>
          </a:xfrm>
          <a:prstGeom prst="rect">
            <a:avLst/>
          </a:prstGeom>
        </p:spPr>
      </p:pic>
      <p:sp>
        <p:nvSpPr>
          <p:cNvPr id="8" name="TextBox 7"/>
          <p:cNvSpPr txBox="1"/>
          <p:nvPr/>
        </p:nvSpPr>
        <p:spPr>
          <a:xfrm>
            <a:off x="393853" y="3906384"/>
            <a:ext cx="1902395" cy="738664"/>
          </a:xfrm>
          <a:prstGeom prst="rect">
            <a:avLst/>
          </a:prstGeom>
          <a:noFill/>
        </p:spPr>
        <p:txBody>
          <a:bodyPr wrap="square" rtlCol="0">
            <a:spAutoFit/>
          </a:bodyPr>
          <a:lstStyle/>
          <a:p>
            <a:r>
              <a:rPr lang="en-US" sz="1400" dirty="0"/>
              <a:t>1) Take off the top piece of the CM1-DCH dichroic cube.</a:t>
            </a:r>
          </a:p>
        </p:txBody>
      </p:sp>
      <p:sp>
        <p:nvSpPr>
          <p:cNvPr id="10" name="TextBox 9"/>
          <p:cNvSpPr txBox="1"/>
          <p:nvPr/>
        </p:nvSpPr>
        <p:spPr>
          <a:xfrm>
            <a:off x="2296248" y="3906384"/>
            <a:ext cx="1902395" cy="523220"/>
          </a:xfrm>
          <a:prstGeom prst="rect">
            <a:avLst/>
          </a:prstGeom>
          <a:noFill/>
        </p:spPr>
        <p:txBody>
          <a:bodyPr wrap="square" rtlCol="0">
            <a:spAutoFit/>
          </a:bodyPr>
          <a:lstStyle/>
          <a:p>
            <a:r>
              <a:rPr lang="en-US" sz="1400" dirty="0"/>
              <a:t>2) Press from the sides to slide the teeth apart</a:t>
            </a:r>
            <a:endParaRPr lang="en-US" sz="1400" u="sng" dirty="0"/>
          </a:p>
        </p:txBody>
      </p:sp>
      <p:sp>
        <p:nvSpPr>
          <p:cNvPr id="11" name="TextBox 10"/>
          <p:cNvSpPr txBox="1"/>
          <p:nvPr/>
        </p:nvSpPr>
        <p:spPr>
          <a:xfrm>
            <a:off x="4198644" y="3906384"/>
            <a:ext cx="2381072" cy="1169551"/>
          </a:xfrm>
          <a:prstGeom prst="rect">
            <a:avLst/>
          </a:prstGeom>
          <a:noFill/>
        </p:spPr>
        <p:txBody>
          <a:bodyPr wrap="square" rtlCol="0">
            <a:spAutoFit/>
          </a:bodyPr>
          <a:lstStyle/>
          <a:p>
            <a:r>
              <a:rPr lang="en-US" sz="1400" dirty="0"/>
              <a:t>3) Place the dichroic.</a:t>
            </a:r>
            <a:br>
              <a:rPr lang="en-US" sz="1400" dirty="0"/>
            </a:br>
            <a:r>
              <a:rPr lang="en-US" sz="1400" dirty="0"/>
              <a:t>NOTE: the dichroic has a coated side*, which should face in the orientation marked with the red arrow below. </a:t>
            </a:r>
            <a:endParaRPr lang="en-US" sz="1400" u="sng" dirty="0"/>
          </a:p>
        </p:txBody>
      </p:sp>
      <p:sp>
        <p:nvSpPr>
          <p:cNvPr id="12" name="TextBox 11"/>
          <p:cNvSpPr txBox="1"/>
          <p:nvPr/>
        </p:nvSpPr>
        <p:spPr>
          <a:xfrm>
            <a:off x="6772842" y="3889753"/>
            <a:ext cx="1533784" cy="523220"/>
          </a:xfrm>
          <a:prstGeom prst="rect">
            <a:avLst/>
          </a:prstGeom>
          <a:noFill/>
        </p:spPr>
        <p:txBody>
          <a:bodyPr wrap="square" rtlCol="0">
            <a:spAutoFit/>
          </a:bodyPr>
          <a:lstStyle/>
          <a:p>
            <a:r>
              <a:rPr lang="en-US" sz="1400" dirty="0"/>
              <a:t>4) Put it back inside the cube.</a:t>
            </a:r>
            <a:endParaRPr lang="en-US" sz="1400" u="sng" dirty="0"/>
          </a:p>
        </p:txBody>
      </p:sp>
      <p:sp>
        <p:nvSpPr>
          <p:cNvPr id="13" name="TextBox 12"/>
          <p:cNvSpPr txBox="1"/>
          <p:nvPr/>
        </p:nvSpPr>
        <p:spPr>
          <a:xfrm>
            <a:off x="7219243" y="5483303"/>
            <a:ext cx="1517381" cy="954107"/>
          </a:xfrm>
          <a:prstGeom prst="rect">
            <a:avLst/>
          </a:prstGeom>
          <a:noFill/>
        </p:spPr>
        <p:txBody>
          <a:bodyPr wrap="square" rtlCol="0">
            <a:spAutoFit/>
          </a:bodyPr>
          <a:lstStyle/>
          <a:p>
            <a:r>
              <a:rPr lang="en-US" sz="1400" dirty="0"/>
              <a:t>5) Put the screws back in to secure the top onto the cube. </a:t>
            </a:r>
            <a:endParaRPr lang="en-US" sz="1400" u="sng" dirty="0"/>
          </a:p>
        </p:txBody>
      </p:sp>
      <p:sp>
        <p:nvSpPr>
          <p:cNvPr id="5" name="Slide Number Placeholder 4">
            <a:extLst>
              <a:ext uri="{FF2B5EF4-FFF2-40B4-BE49-F238E27FC236}">
                <a16:creationId xmlns:a16="http://schemas.microsoft.com/office/drawing/2014/main" id="{ECF8CF0B-705E-47ED-8FA2-51697457BD53}"/>
              </a:ext>
            </a:extLst>
          </p:cNvPr>
          <p:cNvSpPr>
            <a:spLocks noGrp="1"/>
          </p:cNvSpPr>
          <p:nvPr>
            <p:ph type="sldNum" sz="quarter" idx="12"/>
          </p:nvPr>
        </p:nvSpPr>
        <p:spPr/>
        <p:txBody>
          <a:bodyPr/>
          <a:lstStyle/>
          <a:p>
            <a:fld id="{E2341E1A-3219-477A-8EDF-0FA7BCE8D9A8}" type="slidenum">
              <a:rPr lang="en-US" smtClean="0"/>
              <a:t>8</a:t>
            </a:fld>
            <a:endParaRPr lang="en-US"/>
          </a:p>
        </p:txBody>
      </p:sp>
      <p:cxnSp>
        <p:nvCxnSpPr>
          <p:cNvPr id="14" name="Straight Arrow Connector 13">
            <a:extLst>
              <a:ext uri="{FF2B5EF4-FFF2-40B4-BE49-F238E27FC236}">
                <a16:creationId xmlns:a16="http://schemas.microsoft.com/office/drawing/2014/main" id="{F8E957E5-004B-43B5-A2BA-D86D3D1A228F}"/>
              </a:ext>
            </a:extLst>
          </p:cNvPr>
          <p:cNvCxnSpPr>
            <a:cxnSpLocks/>
          </p:cNvCxnSpPr>
          <p:nvPr/>
        </p:nvCxnSpPr>
        <p:spPr>
          <a:xfrm flipH="1">
            <a:off x="4121245" y="5545123"/>
            <a:ext cx="408814" cy="14228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C5A25F7-C81B-4EBC-AF98-3BD589E6A731}"/>
              </a:ext>
            </a:extLst>
          </p:cNvPr>
          <p:cNvSpPr txBox="1"/>
          <p:nvPr/>
        </p:nvSpPr>
        <p:spPr>
          <a:xfrm>
            <a:off x="30645" y="5616266"/>
            <a:ext cx="3216800" cy="1169551"/>
          </a:xfrm>
          <a:prstGeom prst="rect">
            <a:avLst/>
          </a:prstGeom>
          <a:noFill/>
        </p:spPr>
        <p:txBody>
          <a:bodyPr wrap="square" rtlCol="0">
            <a:spAutoFit/>
          </a:bodyPr>
          <a:lstStyle/>
          <a:p>
            <a:r>
              <a:rPr lang="en-US" sz="1400" dirty="0"/>
              <a:t>* To determine which side is coated, take a piece of lens paper or tissue and just gently touch it to the glass. If the lens paper touches its reflection, that’s the coated side. If not, it’s the uncoated side.</a:t>
            </a:r>
            <a:endParaRPr lang="en-US" sz="1400" u="sng" dirty="0"/>
          </a:p>
        </p:txBody>
      </p:sp>
    </p:spTree>
    <p:extLst>
      <p:ext uri="{BB962C8B-B14F-4D97-AF65-F5344CB8AC3E}">
        <p14:creationId xmlns:p14="http://schemas.microsoft.com/office/powerpoint/2010/main" val="2209837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Attach 1.5” cage rods to dichroic mount, then slide on tube lens</a:t>
            </a:r>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8304" t="15714" r="17767" b="27301"/>
          <a:stretch/>
        </p:blipFill>
        <p:spPr>
          <a:xfrm>
            <a:off x="561037" y="2980540"/>
            <a:ext cx="3156011" cy="1878223"/>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5268" t="21270" r="35357" b="22540"/>
          <a:stretch/>
        </p:blipFill>
        <p:spPr>
          <a:xfrm>
            <a:off x="3874954" y="2980540"/>
            <a:ext cx="2934060" cy="1878223"/>
          </a:xfrm>
          <a:prstGeom prst="rect">
            <a:avLst/>
          </a:prstGeom>
        </p:spPr>
      </p:pic>
      <p:sp>
        <p:nvSpPr>
          <p:cNvPr id="6" name="TextBox 5"/>
          <p:cNvSpPr txBox="1"/>
          <p:nvPr/>
        </p:nvSpPr>
        <p:spPr>
          <a:xfrm>
            <a:off x="463065" y="4951219"/>
            <a:ext cx="3156011" cy="1384995"/>
          </a:xfrm>
          <a:prstGeom prst="rect">
            <a:avLst/>
          </a:prstGeom>
          <a:noFill/>
        </p:spPr>
        <p:txBody>
          <a:bodyPr wrap="square" rtlCol="0">
            <a:spAutoFit/>
          </a:bodyPr>
          <a:lstStyle/>
          <a:p>
            <a:r>
              <a:rPr lang="en-US" sz="1400" dirty="0"/>
              <a:t>1) Screw four 1.5” long cage rods into the dichroic cube (CM1-DCH), on a side </a:t>
            </a:r>
            <a:r>
              <a:rPr lang="en-US" sz="1400" u="sng" dirty="0"/>
              <a:t>without the screw denoted by the arrow.</a:t>
            </a:r>
          </a:p>
          <a:p>
            <a:r>
              <a:rPr lang="en-US" sz="1400" dirty="0"/>
              <a:t>(As another reference point, in this orientation, the dots [circled] should face towards you and to the left).</a:t>
            </a:r>
          </a:p>
        </p:txBody>
      </p:sp>
      <p:sp>
        <p:nvSpPr>
          <p:cNvPr id="7" name="TextBox 6"/>
          <p:cNvSpPr txBox="1"/>
          <p:nvPr/>
        </p:nvSpPr>
        <p:spPr>
          <a:xfrm>
            <a:off x="4364811" y="4951219"/>
            <a:ext cx="4150539" cy="1169551"/>
          </a:xfrm>
          <a:prstGeom prst="rect">
            <a:avLst/>
          </a:prstGeom>
          <a:noFill/>
        </p:spPr>
        <p:txBody>
          <a:bodyPr wrap="square" rtlCol="0">
            <a:spAutoFit/>
          </a:bodyPr>
          <a:lstStyle/>
          <a:p>
            <a:r>
              <a:rPr lang="en-US" sz="1400" dirty="0"/>
              <a:t>2) Remove screws at the ends of the cage rods. </a:t>
            </a:r>
          </a:p>
          <a:p>
            <a:r>
              <a:rPr lang="en-US" sz="1400" dirty="0"/>
              <a:t>3) Slide on the tube lens and filter from previous slide. </a:t>
            </a:r>
            <a:r>
              <a:rPr lang="en-US" sz="1400" u="sng" dirty="0"/>
              <a:t>Make sure the screw hole on the side of the cage plate is facing down!</a:t>
            </a:r>
          </a:p>
          <a:p>
            <a:endParaRPr lang="en-US" sz="1400" dirty="0"/>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36875" t="1905" r="17500" b="14603"/>
          <a:stretch/>
        </p:blipFill>
        <p:spPr>
          <a:xfrm>
            <a:off x="6841671" y="2488850"/>
            <a:ext cx="2302329" cy="2369913"/>
          </a:xfrm>
          <a:prstGeom prst="rect">
            <a:avLst/>
          </a:prstGeom>
        </p:spPr>
      </p:pic>
      <p:cxnSp>
        <p:nvCxnSpPr>
          <p:cNvPr id="10" name="Straight Arrow Connector 9"/>
          <p:cNvCxnSpPr/>
          <p:nvPr/>
        </p:nvCxnSpPr>
        <p:spPr>
          <a:xfrm>
            <a:off x="1738993" y="3469698"/>
            <a:ext cx="8164" cy="4082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334530" y="3674076"/>
            <a:ext cx="296562" cy="37070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84EF21E-C5BE-4771-80EA-D963C3C297FA}"/>
              </a:ext>
            </a:extLst>
          </p:cNvPr>
          <p:cNvSpPr>
            <a:spLocks noGrp="1"/>
          </p:cNvSpPr>
          <p:nvPr>
            <p:ph type="sldNum" sz="quarter" idx="12"/>
          </p:nvPr>
        </p:nvSpPr>
        <p:spPr/>
        <p:txBody>
          <a:bodyPr/>
          <a:lstStyle/>
          <a:p>
            <a:fld id="{E2341E1A-3219-477A-8EDF-0FA7BCE8D9A8}" type="slidenum">
              <a:rPr lang="en-US" smtClean="0"/>
              <a:t>9</a:t>
            </a:fld>
            <a:endParaRPr lang="en-US"/>
          </a:p>
        </p:txBody>
      </p:sp>
    </p:spTree>
    <p:extLst>
      <p:ext uri="{BB962C8B-B14F-4D97-AF65-F5344CB8AC3E}">
        <p14:creationId xmlns:p14="http://schemas.microsoft.com/office/powerpoint/2010/main" val="37243798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11139</TotalTime>
  <Words>4614</Words>
  <Application>Microsoft Office PowerPoint</Application>
  <PresentationFormat>On-screen Show (4:3)</PresentationFormat>
  <Paragraphs>489</Paragraphs>
  <Slides>62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62</vt:i4>
      </vt:variant>
    </vt:vector>
  </HeadingPairs>
  <TitlesOfParts>
    <vt:vector size="66" baseType="lpstr">
      <vt:lpstr>Arial</vt:lpstr>
      <vt:lpstr>Calibri</vt:lpstr>
      <vt:lpstr>Calibri Light</vt:lpstr>
      <vt:lpstr>Office Theme</vt:lpstr>
      <vt:lpstr>Building the OpenAutoScope</vt:lpstr>
      <vt:lpstr>General build overview</vt:lpstr>
      <vt:lpstr>Attach camera to cage plate</vt:lpstr>
      <vt:lpstr>Attach another cage plate to lens tubes</vt:lpstr>
      <vt:lpstr>Attach camera and lens tubes via cage rods</vt:lpstr>
      <vt:lpstr>Assemble corner mirror (KCB1C) and attach cage rods</vt:lpstr>
      <vt:lpstr>Attach 150mm lens (the ‘tube lens’) and filter to cage plate</vt:lpstr>
      <vt:lpstr>Insert dichroic into dichroic cube </vt:lpstr>
      <vt:lpstr>Attach 1.5” cage rods to dichroic mount, then slide on tube lens</vt:lpstr>
      <vt:lpstr>Attach dichroic piece to side of right-angle mirror holder (KCB1C)</vt:lpstr>
      <vt:lpstr>Add base to thick cageplate (CP02T)  add cage rods to right-angle mirror (CM1-G01)</vt:lpstr>
      <vt:lpstr>Connect the pieces</vt:lpstr>
      <vt:lpstr>Attach the objective via the objective thread adapter </vt:lpstr>
      <vt:lpstr>Attach the other two bases (CPB1s)</vt:lpstr>
      <vt:lpstr>Attach the laser</vt:lpstr>
      <vt:lpstr>Mount the LED in a cage plate</vt:lpstr>
      <vt:lpstr>Assemble the diffuser and condenser</vt:lpstr>
      <vt:lpstr>Assemble the illumination axis, attach mounting posts</vt:lpstr>
      <vt:lpstr>Attach the L-bracket</vt:lpstr>
      <vt:lpstr>Attach the L-bracket</vt:lpstr>
      <vt:lpstr>Attach the illumination arm to the rest</vt:lpstr>
      <vt:lpstr>Optical assembly is complete. Take a break!</vt:lpstr>
      <vt:lpstr>Overview of the axis construction</vt:lpstr>
      <vt:lpstr>Preliminaries: Label the c-beams and the gantry plates</vt:lpstr>
      <vt:lpstr>Preliminaries:  Assemble the wheels</vt:lpstr>
      <vt:lpstr>Assemble &amp; tighten the anti-backlash nut blocks</vt:lpstr>
      <vt:lpstr>Assemble Z gantry</vt:lpstr>
      <vt:lpstr>Tightening the nuts on the eccentric spacers</vt:lpstr>
      <vt:lpstr>Affix the nut block to the Z gantry plate</vt:lpstr>
      <vt:lpstr>Slide Z gantry into C-beam, add bearings and lock-collars</vt:lpstr>
      <vt:lpstr>Add tee-nuts, bolt end-mounts onto the C-beam</vt:lpstr>
      <vt:lpstr>PowerPoint Presentation</vt:lpstr>
      <vt:lpstr>Assemble the Y gantry plate</vt:lpstr>
      <vt:lpstr>Add endmount to c-beam, then attach gantry with bearings and lock-collars</vt:lpstr>
      <vt:lpstr>Add tee-nuts to C-beam slots, then add second endmount onto C-beam</vt:lpstr>
      <vt:lpstr>Assemble the “mini V Gantry set”</vt:lpstr>
      <vt:lpstr>Assemble the X gantry</vt:lpstr>
      <vt:lpstr>Attach X gantry and mini-V gantry to the underside of the Y-axis  </vt:lpstr>
      <vt:lpstr>Axis assembly is complete.  Take a break!  next up: printed circuit board (PCB) assembly</vt:lpstr>
      <vt:lpstr>PowerPoint Presentation</vt:lpstr>
      <vt:lpstr>PowerPoint Presentation</vt:lpstr>
      <vt:lpstr>PowerPoint Presentation</vt:lpstr>
      <vt:lpstr>PowerPoint Presentation</vt:lpstr>
      <vt:lpstr>PowerPoint Presentation</vt:lpstr>
      <vt:lpstr>The breadboard layout</vt:lpstr>
      <vt:lpstr>Attach feet to breadboard</vt:lpstr>
      <vt:lpstr>Bolting down the X axis C-beam and the V-slot linear rail</vt:lpstr>
      <vt:lpstr>Add the Y axis. </vt:lpstr>
      <vt:lpstr>Bolt down the Z axis</vt:lpstr>
      <vt:lpstr>Attach the motors (same process for all 3)</vt:lpstr>
      <vt:lpstr>Attach the optics!</vt:lpstr>
      <vt:lpstr>Add the glass stage</vt:lpstr>
      <vt:lpstr>Fasten the circuit board to the z-axis</vt:lpstr>
      <vt:lpstr>Wiring everything up</vt:lpstr>
      <vt:lpstr>Wiring everything up</vt:lpstr>
      <vt:lpstr>Attaching connectors to wires/cables</vt:lpstr>
      <vt:lpstr>You put it all together. Go you!   Now, let’s test it out.  </vt:lpstr>
      <vt:lpstr>Programming teensy and testing out scope functionality via serial interface</vt:lpstr>
      <vt:lpstr>Teensy serial commands</vt:lpstr>
      <vt:lpstr>Labview tracking software</vt:lpstr>
      <vt:lpstr>Laser alignment</vt:lpstr>
      <vt:lpstr>notes</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labmember</dc:creator>
  <cp:lastModifiedBy>Nate Cermak</cp:lastModifiedBy>
  <cp:revision>174</cp:revision>
  <dcterms:created xsi:type="dcterms:W3CDTF">2017-02-07T21:00:19Z</dcterms:created>
  <dcterms:modified xsi:type="dcterms:W3CDTF">2018-11-23T17:26:55Z</dcterms:modified>
</cp:coreProperties>
</file>